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80" r:id="rId1"/>
  </p:sldMasterIdLst>
  <p:notesMasterIdLst>
    <p:notesMasterId r:id="rId21"/>
  </p:notesMasterIdLst>
  <p:sldIdLst>
    <p:sldId id="278" r:id="rId2"/>
    <p:sldId id="259" r:id="rId3"/>
    <p:sldId id="279" r:id="rId4"/>
    <p:sldId id="257" r:id="rId5"/>
    <p:sldId id="260" r:id="rId6"/>
    <p:sldId id="280" r:id="rId7"/>
    <p:sldId id="261" r:id="rId8"/>
    <p:sldId id="262" r:id="rId9"/>
    <p:sldId id="268" r:id="rId10"/>
    <p:sldId id="263" r:id="rId11"/>
    <p:sldId id="265" r:id="rId12"/>
    <p:sldId id="264" r:id="rId13"/>
    <p:sldId id="269" r:id="rId14"/>
    <p:sldId id="281" r:id="rId15"/>
    <p:sldId id="266" r:id="rId16"/>
    <p:sldId id="270" r:id="rId17"/>
    <p:sldId id="271" r:id="rId18"/>
    <p:sldId id="272" r:id="rId19"/>
    <p:sldId id="282" r:id="rId20"/>
  </p:sldIdLst>
  <p:sldSz cx="12192000" cy="6858000"/>
  <p:notesSz cx="7104063" cy="10234613"/>
  <p:defaultTextStyle>
    <a:defPPr>
      <a:defRPr lang="en-NG"/>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233" autoAdjust="0"/>
    <p:restoredTop sz="94660"/>
  </p:normalViewPr>
  <p:slideViewPr>
    <p:cSldViewPr snapToGrid="0">
      <p:cViewPr varScale="1">
        <p:scale>
          <a:sx n="143" d="100"/>
          <a:sy n="143" d="100"/>
        </p:scale>
        <p:origin x="240" y="456"/>
      </p:cViewPr>
      <p:guideLst/>
    </p:cSldViewPr>
  </p:slideViewPr>
  <p:notesTextViewPr>
    <p:cViewPr>
      <p:scale>
        <a:sx n="1" d="1"/>
        <a:sy n="1" d="1"/>
      </p:scale>
      <p:origin x="0" y="0"/>
    </p:cViewPr>
  </p:notesTextViewPr>
  <p:notesViewPr>
    <p:cSldViewPr snapToGrid="0">
      <p:cViewPr varScale="1">
        <p:scale>
          <a:sx n="41" d="100"/>
          <a:sy n="41" d="100"/>
        </p:scale>
        <p:origin x="1794" y="5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4023812" y="0"/>
            <a:ext cx="3078290" cy="513492"/>
          </a:xfrm>
          <a:prstGeom prst="rect">
            <a:avLst/>
          </a:prstGeom>
        </p:spPr>
        <p:txBody>
          <a:bodyPr vert="horz" lIns="91440" tIns="45720" rIns="91440" bIns="45720" rtlCol="0"/>
          <a:lstStyle>
            <a:lvl1pPr algn="r">
              <a:defRPr sz="1200"/>
            </a:lvl1pPr>
          </a:lstStyle>
          <a:p>
            <a:fld id="{3EFD42F7-718C-4B98-AAEC-167E6DDD60A7}" type="datetimeFigureOut">
              <a:rPr lang="en-US" smtClean="0"/>
              <a:t>11/30/23</a:t>
            </a:fld>
            <a:endParaRPr lang="en-US"/>
          </a:p>
        </p:txBody>
      </p:sp>
      <p:sp>
        <p:nvSpPr>
          <p:cNvPr id="4" name="Slide Image Placeholder 3"/>
          <p:cNvSpPr>
            <a:spLocks noGrp="1" noRot="1" noChangeAspect="1"/>
          </p:cNvSpPr>
          <p:nvPr>
            <p:ph type="sldImg" idx="2"/>
          </p:nvPr>
        </p:nvSpPr>
        <p:spPr>
          <a:xfrm>
            <a:off x="481584" y="1279287"/>
            <a:ext cx="6140577" cy="34540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10375" y="4925254"/>
            <a:ext cx="5682996" cy="4029754"/>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720804"/>
            <a:ext cx="3078290" cy="513491"/>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4023812" y="9720804"/>
            <a:ext cx="3078290" cy="513491"/>
          </a:xfrm>
          <a:prstGeom prst="rect">
            <a:avLst/>
          </a:prstGeom>
        </p:spPr>
        <p:txBody>
          <a:bodyPr vert="horz" lIns="91440" tIns="45720" rIns="91440" bIns="45720" rtlCol="0" anchor="b"/>
          <a:lstStyle>
            <a:lvl1pPr algn="r">
              <a:defRPr sz="1200"/>
            </a:lvl1pPr>
          </a:lstStyle>
          <a:p>
            <a:fld id="{21B2AA4F-B828-4D7C-AFD3-893933DAFCB4}"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4574BC-43C3-C2A3-CD93-9601E4E009C2}"/>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NG"/>
          </a:p>
        </p:txBody>
      </p:sp>
      <p:sp>
        <p:nvSpPr>
          <p:cNvPr id="3" name="Subtitle 2">
            <a:extLst>
              <a:ext uri="{FF2B5EF4-FFF2-40B4-BE49-F238E27FC236}">
                <a16:creationId xmlns:a16="http://schemas.microsoft.com/office/drawing/2014/main" id="{BF6C5052-D013-BF24-7AF5-10B42A7C144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NG"/>
          </a:p>
        </p:txBody>
      </p:sp>
      <p:sp>
        <p:nvSpPr>
          <p:cNvPr id="4" name="Date Placeholder 3">
            <a:extLst>
              <a:ext uri="{FF2B5EF4-FFF2-40B4-BE49-F238E27FC236}">
                <a16:creationId xmlns:a16="http://schemas.microsoft.com/office/drawing/2014/main" id="{30CB7212-F319-96E5-A723-088778A1C512}"/>
              </a:ext>
            </a:extLst>
          </p:cNvPr>
          <p:cNvSpPr>
            <a:spLocks noGrp="1"/>
          </p:cNvSpPr>
          <p:nvPr>
            <p:ph type="dt" sz="half" idx="10"/>
          </p:nvPr>
        </p:nvSpPr>
        <p:spPr/>
        <p:txBody>
          <a:bodyPr/>
          <a:lstStyle/>
          <a:p>
            <a:fld id="{FDE934FF-F4E1-47C5-9CA5-30A81DDE2BE4}" type="datetimeFigureOut">
              <a:rPr lang="en-US" smtClean="0"/>
              <a:t>11/30/23</a:t>
            </a:fld>
            <a:endParaRPr lang="en-US"/>
          </a:p>
        </p:txBody>
      </p:sp>
      <p:sp>
        <p:nvSpPr>
          <p:cNvPr id="5" name="Footer Placeholder 4">
            <a:extLst>
              <a:ext uri="{FF2B5EF4-FFF2-40B4-BE49-F238E27FC236}">
                <a16:creationId xmlns:a16="http://schemas.microsoft.com/office/drawing/2014/main" id="{681A6613-02B6-4C1E-7C8D-CC6BCC533D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EC52745-B5C3-6E3E-F706-2552CBFD2DF3}"/>
              </a:ext>
            </a:extLst>
          </p:cNvPr>
          <p:cNvSpPr>
            <a:spLocks noGrp="1"/>
          </p:cNvSpPr>
          <p:nvPr>
            <p:ph type="sldNum" sz="quarter" idx="12"/>
          </p:nvPr>
        </p:nvSpPr>
        <p:spPr/>
        <p:txBody>
          <a:bodyPr/>
          <a:lstStyle/>
          <a:p>
            <a:fld id="{B3561BA9-CDCF-4958-B8AB-66F3BF063E13}" type="slidenum">
              <a:rPr lang="en-US" smtClean="0"/>
              <a:t>‹#›</a:t>
            </a:fld>
            <a:endParaRPr lang="en-US"/>
          </a:p>
        </p:txBody>
      </p:sp>
    </p:spTree>
    <p:extLst>
      <p:ext uri="{BB962C8B-B14F-4D97-AF65-F5344CB8AC3E}">
        <p14:creationId xmlns:p14="http://schemas.microsoft.com/office/powerpoint/2010/main" val="1712348891"/>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0CD164-929E-C3FC-7B56-335F2D3458C9}"/>
              </a:ext>
            </a:extLst>
          </p:cNvPr>
          <p:cNvSpPr>
            <a:spLocks noGrp="1"/>
          </p:cNvSpPr>
          <p:nvPr>
            <p:ph type="title"/>
          </p:nvPr>
        </p:nvSpPr>
        <p:spPr/>
        <p:txBody>
          <a:bodyPr/>
          <a:lstStyle/>
          <a:p>
            <a:r>
              <a:rPr lang="en-GB"/>
              <a:t>Click to edit Master title style</a:t>
            </a:r>
            <a:endParaRPr lang="en-NG"/>
          </a:p>
        </p:txBody>
      </p:sp>
      <p:sp>
        <p:nvSpPr>
          <p:cNvPr id="3" name="Vertical Text Placeholder 2">
            <a:extLst>
              <a:ext uri="{FF2B5EF4-FFF2-40B4-BE49-F238E27FC236}">
                <a16:creationId xmlns:a16="http://schemas.microsoft.com/office/drawing/2014/main" id="{257FEFD6-79EF-8582-3FBA-43779291CDC0}"/>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G"/>
          </a:p>
        </p:txBody>
      </p:sp>
      <p:sp>
        <p:nvSpPr>
          <p:cNvPr id="4" name="Date Placeholder 3">
            <a:extLst>
              <a:ext uri="{FF2B5EF4-FFF2-40B4-BE49-F238E27FC236}">
                <a16:creationId xmlns:a16="http://schemas.microsoft.com/office/drawing/2014/main" id="{32C030A2-1496-4A22-EB75-509F08F5B62E}"/>
              </a:ext>
            </a:extLst>
          </p:cNvPr>
          <p:cNvSpPr>
            <a:spLocks noGrp="1"/>
          </p:cNvSpPr>
          <p:nvPr>
            <p:ph type="dt" sz="half" idx="10"/>
          </p:nvPr>
        </p:nvSpPr>
        <p:spPr/>
        <p:txBody>
          <a:bodyPr/>
          <a:lstStyle/>
          <a:p>
            <a:fld id="{FDE934FF-F4E1-47C5-9CA5-30A81DDE2BE4}" type="datetimeFigureOut">
              <a:rPr lang="en-US" smtClean="0"/>
              <a:t>11/30/23</a:t>
            </a:fld>
            <a:endParaRPr lang="en-US"/>
          </a:p>
        </p:txBody>
      </p:sp>
      <p:sp>
        <p:nvSpPr>
          <p:cNvPr id="5" name="Footer Placeholder 4">
            <a:extLst>
              <a:ext uri="{FF2B5EF4-FFF2-40B4-BE49-F238E27FC236}">
                <a16:creationId xmlns:a16="http://schemas.microsoft.com/office/drawing/2014/main" id="{24B51D6C-FA8A-D2C5-71F1-5E30BE0803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821CE71-6667-E510-8B9C-B435096F8CD2}"/>
              </a:ext>
            </a:extLst>
          </p:cNvPr>
          <p:cNvSpPr>
            <a:spLocks noGrp="1"/>
          </p:cNvSpPr>
          <p:nvPr>
            <p:ph type="sldNum" sz="quarter" idx="12"/>
          </p:nvPr>
        </p:nvSpPr>
        <p:spPr/>
        <p:txBody>
          <a:bodyPr/>
          <a:lstStyle/>
          <a:p>
            <a:fld id="{B3561BA9-CDCF-4958-B8AB-66F3BF063E13}" type="slidenum">
              <a:rPr lang="en-US" smtClean="0"/>
              <a:t>‹#›</a:t>
            </a:fld>
            <a:endParaRPr lang="en-US"/>
          </a:p>
        </p:txBody>
      </p:sp>
    </p:spTree>
    <p:extLst>
      <p:ext uri="{BB962C8B-B14F-4D97-AF65-F5344CB8AC3E}">
        <p14:creationId xmlns:p14="http://schemas.microsoft.com/office/powerpoint/2010/main" val="1496498159"/>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335BCB4-42EB-F59D-874E-7B42E43EFEC2}"/>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NG"/>
          </a:p>
        </p:txBody>
      </p:sp>
      <p:sp>
        <p:nvSpPr>
          <p:cNvPr id="3" name="Vertical Text Placeholder 2">
            <a:extLst>
              <a:ext uri="{FF2B5EF4-FFF2-40B4-BE49-F238E27FC236}">
                <a16:creationId xmlns:a16="http://schemas.microsoft.com/office/drawing/2014/main" id="{42E866E9-576B-366B-B509-C1DA40E64CDB}"/>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G"/>
          </a:p>
        </p:txBody>
      </p:sp>
      <p:sp>
        <p:nvSpPr>
          <p:cNvPr id="4" name="Date Placeholder 3">
            <a:extLst>
              <a:ext uri="{FF2B5EF4-FFF2-40B4-BE49-F238E27FC236}">
                <a16:creationId xmlns:a16="http://schemas.microsoft.com/office/drawing/2014/main" id="{6754F329-510A-1715-FA24-B5E600562B25}"/>
              </a:ext>
            </a:extLst>
          </p:cNvPr>
          <p:cNvSpPr>
            <a:spLocks noGrp="1"/>
          </p:cNvSpPr>
          <p:nvPr>
            <p:ph type="dt" sz="half" idx="10"/>
          </p:nvPr>
        </p:nvSpPr>
        <p:spPr/>
        <p:txBody>
          <a:bodyPr/>
          <a:lstStyle/>
          <a:p>
            <a:fld id="{FDE934FF-F4E1-47C5-9CA5-30A81DDE2BE4}" type="datetimeFigureOut">
              <a:rPr lang="en-US" smtClean="0"/>
              <a:t>11/30/23</a:t>
            </a:fld>
            <a:endParaRPr lang="en-US"/>
          </a:p>
        </p:txBody>
      </p:sp>
      <p:sp>
        <p:nvSpPr>
          <p:cNvPr id="5" name="Footer Placeholder 4">
            <a:extLst>
              <a:ext uri="{FF2B5EF4-FFF2-40B4-BE49-F238E27FC236}">
                <a16:creationId xmlns:a16="http://schemas.microsoft.com/office/drawing/2014/main" id="{DFB3F2A8-DB77-6DFD-7E13-DCF708FFC4E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190900F-3EC3-A026-E775-0030D022498E}"/>
              </a:ext>
            </a:extLst>
          </p:cNvPr>
          <p:cNvSpPr>
            <a:spLocks noGrp="1"/>
          </p:cNvSpPr>
          <p:nvPr>
            <p:ph type="sldNum" sz="quarter" idx="12"/>
          </p:nvPr>
        </p:nvSpPr>
        <p:spPr/>
        <p:txBody>
          <a:bodyPr/>
          <a:lstStyle/>
          <a:p>
            <a:fld id="{B3561BA9-CDCF-4958-B8AB-66F3BF063E13}" type="slidenum">
              <a:rPr lang="en-US" smtClean="0"/>
              <a:t>‹#›</a:t>
            </a:fld>
            <a:endParaRPr lang="en-US"/>
          </a:p>
        </p:txBody>
      </p:sp>
    </p:spTree>
    <p:extLst>
      <p:ext uri="{BB962C8B-B14F-4D97-AF65-F5344CB8AC3E}">
        <p14:creationId xmlns:p14="http://schemas.microsoft.com/office/powerpoint/2010/main" val="1753146509"/>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Contents slide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anose="020B0604020202090204" pitchFamily="34" charset="0"/>
              </a:defRPr>
            </a:lvl1pPr>
          </a:lstStyle>
          <a:p>
            <a:pPr lvl="0"/>
            <a:r>
              <a:rPr lang="en-US" altLang="ko-KR" dirty="0"/>
              <a:t>BASIC LAYOUT</a:t>
            </a:r>
          </a:p>
        </p:txBody>
      </p:sp>
    </p:spTree>
    <p:extLst>
      <p:ext uri="{BB962C8B-B14F-4D97-AF65-F5344CB8AC3E}">
        <p14:creationId xmlns:p14="http://schemas.microsoft.com/office/powerpoint/2010/main" val="124037968"/>
      </p:ext>
    </p:extLst>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7_Contents slide layout">
    <p:spTree>
      <p:nvGrpSpPr>
        <p:cNvPr id="1" name=""/>
        <p:cNvGrpSpPr/>
        <p:nvPr/>
      </p:nvGrpSpPr>
      <p:grpSpPr>
        <a:xfrm>
          <a:off x="0" y="0"/>
          <a:ext cx="0" cy="0"/>
          <a:chOff x="0" y="0"/>
          <a:chExt cx="0" cy="0"/>
        </a:xfrm>
      </p:grpSpPr>
      <p:sp>
        <p:nvSpPr>
          <p:cNvPr id="2" name="그림 개체 틀 2"/>
          <p:cNvSpPr>
            <a:spLocks noGrp="1"/>
          </p:cNvSpPr>
          <p:nvPr>
            <p:ph type="pic" sz="quarter" idx="11" hasCustomPrompt="1"/>
          </p:nvPr>
        </p:nvSpPr>
        <p:spPr>
          <a:xfrm>
            <a:off x="0" y="0"/>
            <a:ext cx="5921830" cy="6858000"/>
          </a:xfrm>
          <a:prstGeom prst="roundRect">
            <a:avLst>
              <a:gd name="adj" fmla="val 0"/>
            </a:avLst>
          </a:prstGeom>
          <a:solidFill>
            <a:schemeClr val="bg1">
              <a:lumMod val="95000"/>
            </a:schemeClr>
          </a:solidFill>
          <a:ln w="152400">
            <a:noFill/>
          </a:ln>
          <a:effectLst/>
        </p:spPr>
        <p:txBody>
          <a:bodyPr anchor="ctr"/>
          <a:lstStyle>
            <a:lvl1pPr marL="0" indent="0" algn="ctr">
              <a:buFontTx/>
              <a:buNone/>
              <a:defRPr sz="1200">
                <a:solidFill>
                  <a:schemeClr val="tx1">
                    <a:lumMod val="75000"/>
                    <a:lumOff val="25000"/>
                  </a:schemeClr>
                </a:solidFill>
              </a:defRPr>
            </a:lvl1pPr>
          </a:lstStyle>
          <a:p>
            <a:r>
              <a:rPr lang="en-US" altLang="ko-KR" dirty="0"/>
              <a:t>Place Your Picture Here And Send To Back</a:t>
            </a:r>
            <a:endParaRPr lang="ko-KR" altLang="en-US" dirty="0"/>
          </a:p>
        </p:txBody>
      </p:sp>
      <p:sp>
        <p:nvSpPr>
          <p:cNvPr id="3" name="그림 개체 틀 2"/>
          <p:cNvSpPr>
            <a:spLocks noGrp="1"/>
          </p:cNvSpPr>
          <p:nvPr>
            <p:ph type="pic" sz="quarter" idx="12" hasCustomPrompt="1"/>
          </p:nvPr>
        </p:nvSpPr>
        <p:spPr>
          <a:xfrm>
            <a:off x="6270170" y="3916392"/>
            <a:ext cx="5921830" cy="2941607"/>
          </a:xfrm>
          <a:prstGeom prst="roundRect">
            <a:avLst>
              <a:gd name="adj" fmla="val 0"/>
            </a:avLst>
          </a:prstGeom>
          <a:solidFill>
            <a:schemeClr val="bg1">
              <a:lumMod val="95000"/>
            </a:schemeClr>
          </a:solidFill>
          <a:ln w="152400">
            <a:noFill/>
          </a:ln>
          <a:effectLst/>
        </p:spPr>
        <p:txBody>
          <a:bodyPr anchor="ctr"/>
          <a:lstStyle>
            <a:lvl1pPr marL="0" indent="0" algn="ctr">
              <a:buFontTx/>
              <a:buNone/>
              <a:defRPr sz="1200">
                <a:solidFill>
                  <a:schemeClr val="tx1">
                    <a:lumMod val="75000"/>
                    <a:lumOff val="25000"/>
                  </a:schemeClr>
                </a:solidFill>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1556926343"/>
      </p:ext>
    </p:extLst>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1_Contents slide layout">
    <p:spTree>
      <p:nvGrpSpPr>
        <p:cNvPr id="1" name=""/>
        <p:cNvGrpSpPr/>
        <p:nvPr/>
      </p:nvGrpSpPr>
      <p:grpSpPr>
        <a:xfrm>
          <a:off x="0" y="0"/>
          <a:ext cx="0" cy="0"/>
          <a:chOff x="0" y="0"/>
          <a:chExt cx="0" cy="0"/>
        </a:xfrm>
      </p:grpSpPr>
      <p:sp>
        <p:nvSpPr>
          <p:cNvPr id="2" name="Picture Placeholder 18"/>
          <p:cNvSpPr>
            <a:spLocks noGrp="1"/>
          </p:cNvSpPr>
          <p:nvPr>
            <p:ph type="pic" idx="14" hasCustomPrompt="1"/>
          </p:nvPr>
        </p:nvSpPr>
        <p:spPr>
          <a:xfrm>
            <a:off x="0" y="-9526"/>
            <a:ext cx="7184425" cy="6886575"/>
          </a:xfrm>
          <a:custGeom>
            <a:avLst/>
            <a:gdLst>
              <a:gd name="connsiteX0" fmla="*/ 0 w 7155850"/>
              <a:gd name="connsiteY0" fmla="*/ 0 h 6877050"/>
              <a:gd name="connsiteX1" fmla="*/ 7096125 w 7155850"/>
              <a:gd name="connsiteY1" fmla="*/ 0 h 6877050"/>
              <a:gd name="connsiteX2" fmla="*/ 7084534 w 7155850"/>
              <a:gd name="connsiteY2" fmla="*/ 19050 h 6877050"/>
              <a:gd name="connsiteX3" fmla="*/ 7155850 w 7155850"/>
              <a:gd name="connsiteY3" fmla="*/ 19050 h 6877050"/>
              <a:gd name="connsiteX4" fmla="*/ 3780151 w 7155850"/>
              <a:gd name="connsiteY4" fmla="*/ 5517557 h 6877050"/>
              <a:gd name="connsiteX5" fmla="*/ 3759438 w 7155850"/>
              <a:gd name="connsiteY5" fmla="*/ 5483894 h 6877050"/>
              <a:gd name="connsiteX6" fmla="*/ 3440621 w 7155850"/>
              <a:gd name="connsiteY6" fmla="*/ 6007873 h 6877050"/>
              <a:gd name="connsiteX7" fmla="*/ 3459898 w 7155850"/>
              <a:gd name="connsiteY7" fmla="*/ 6039202 h 6877050"/>
              <a:gd name="connsiteX8" fmla="*/ 2945517 w 7155850"/>
              <a:gd name="connsiteY8" fmla="*/ 6877050 h 6877050"/>
              <a:gd name="connsiteX9" fmla="*/ 2928567 w 7155850"/>
              <a:gd name="connsiteY9" fmla="*/ 6849441 h 6877050"/>
              <a:gd name="connsiteX10" fmla="*/ 2911768 w 7155850"/>
              <a:gd name="connsiteY10" fmla="*/ 6877050 h 6877050"/>
              <a:gd name="connsiteX11" fmla="*/ 2356294 w 7155850"/>
              <a:gd name="connsiteY11" fmla="*/ 6873416 h 6877050"/>
              <a:gd name="connsiteX12" fmla="*/ 2358530 w 7155850"/>
              <a:gd name="connsiteY12" fmla="*/ 6877050 h 6877050"/>
              <a:gd name="connsiteX13" fmla="*/ 1329860 w 7155850"/>
              <a:gd name="connsiteY13" fmla="*/ 6877050 h 6877050"/>
              <a:gd name="connsiteX14" fmla="*/ 1323481 w 7155850"/>
              <a:gd name="connsiteY14" fmla="*/ 6866659 h 6877050"/>
              <a:gd name="connsiteX15" fmla="*/ 0 w 7155850"/>
              <a:gd name="connsiteY15" fmla="*/ 6858000 h 6877050"/>
              <a:gd name="connsiteX16" fmla="*/ 0 w 7155850"/>
              <a:gd name="connsiteY16" fmla="*/ 4710909 h 6877050"/>
              <a:gd name="connsiteX17" fmla="*/ 0 w 7155850"/>
              <a:gd name="connsiteY17" fmla="*/ 3043980 h 6877050"/>
              <a:gd name="connsiteX0-1" fmla="*/ 0 w 7155850"/>
              <a:gd name="connsiteY0-2" fmla="*/ 0 h 6877050"/>
              <a:gd name="connsiteX1-3" fmla="*/ 7096125 w 7155850"/>
              <a:gd name="connsiteY1-4" fmla="*/ 0 h 6877050"/>
              <a:gd name="connsiteX2-5" fmla="*/ 7084534 w 7155850"/>
              <a:gd name="connsiteY2-6" fmla="*/ 19050 h 6877050"/>
              <a:gd name="connsiteX3-7" fmla="*/ 7155850 w 7155850"/>
              <a:gd name="connsiteY3-8" fmla="*/ 19050 h 6877050"/>
              <a:gd name="connsiteX4-9" fmla="*/ 3780151 w 7155850"/>
              <a:gd name="connsiteY4-10" fmla="*/ 5517557 h 6877050"/>
              <a:gd name="connsiteX5-11" fmla="*/ 3759438 w 7155850"/>
              <a:gd name="connsiteY5-12" fmla="*/ 5483894 h 6877050"/>
              <a:gd name="connsiteX6-13" fmla="*/ 3440621 w 7155850"/>
              <a:gd name="connsiteY6-14" fmla="*/ 6007873 h 6877050"/>
              <a:gd name="connsiteX7-15" fmla="*/ 3459898 w 7155850"/>
              <a:gd name="connsiteY7-16" fmla="*/ 6039202 h 6877050"/>
              <a:gd name="connsiteX8-17" fmla="*/ 2945517 w 7155850"/>
              <a:gd name="connsiteY8-18" fmla="*/ 6877050 h 6877050"/>
              <a:gd name="connsiteX9-19" fmla="*/ 2928567 w 7155850"/>
              <a:gd name="connsiteY9-20" fmla="*/ 6849441 h 6877050"/>
              <a:gd name="connsiteX10-21" fmla="*/ 2911768 w 7155850"/>
              <a:gd name="connsiteY10-22" fmla="*/ 6877050 h 6877050"/>
              <a:gd name="connsiteX11-23" fmla="*/ 2356294 w 7155850"/>
              <a:gd name="connsiteY11-24" fmla="*/ 6873416 h 6877050"/>
              <a:gd name="connsiteX12-25" fmla="*/ 2358530 w 7155850"/>
              <a:gd name="connsiteY12-26" fmla="*/ 6877050 h 6877050"/>
              <a:gd name="connsiteX13-27" fmla="*/ 1329860 w 7155850"/>
              <a:gd name="connsiteY13-28" fmla="*/ 6877050 h 6877050"/>
              <a:gd name="connsiteX14-29" fmla="*/ 1323481 w 7155850"/>
              <a:gd name="connsiteY14-30" fmla="*/ 6866659 h 6877050"/>
              <a:gd name="connsiteX15-31" fmla="*/ 0 w 7155850"/>
              <a:gd name="connsiteY15-32" fmla="*/ 6858000 h 6877050"/>
              <a:gd name="connsiteX16-33" fmla="*/ 0 w 7155850"/>
              <a:gd name="connsiteY16-34" fmla="*/ 4710909 h 6877050"/>
              <a:gd name="connsiteX17-35" fmla="*/ 0 w 7155850"/>
              <a:gd name="connsiteY17-36" fmla="*/ 0 h 6877050"/>
              <a:gd name="connsiteX0-37" fmla="*/ 0 w 7155850"/>
              <a:gd name="connsiteY0-38" fmla="*/ 0 h 6877050"/>
              <a:gd name="connsiteX1-39" fmla="*/ 7096125 w 7155850"/>
              <a:gd name="connsiteY1-40" fmla="*/ 0 h 6877050"/>
              <a:gd name="connsiteX2-41" fmla="*/ 7084534 w 7155850"/>
              <a:gd name="connsiteY2-42" fmla="*/ 19050 h 6877050"/>
              <a:gd name="connsiteX3-43" fmla="*/ 7155850 w 7155850"/>
              <a:gd name="connsiteY3-44" fmla="*/ 19050 h 6877050"/>
              <a:gd name="connsiteX4-45" fmla="*/ 3780151 w 7155850"/>
              <a:gd name="connsiteY4-46" fmla="*/ 5517557 h 6877050"/>
              <a:gd name="connsiteX5-47" fmla="*/ 3759438 w 7155850"/>
              <a:gd name="connsiteY5-48" fmla="*/ 5483894 h 6877050"/>
              <a:gd name="connsiteX6-49" fmla="*/ 3440621 w 7155850"/>
              <a:gd name="connsiteY6-50" fmla="*/ 6007873 h 6877050"/>
              <a:gd name="connsiteX7-51" fmla="*/ 3459898 w 7155850"/>
              <a:gd name="connsiteY7-52" fmla="*/ 6039202 h 6877050"/>
              <a:gd name="connsiteX8-53" fmla="*/ 2945517 w 7155850"/>
              <a:gd name="connsiteY8-54" fmla="*/ 6877050 h 6877050"/>
              <a:gd name="connsiteX9-55" fmla="*/ 2928567 w 7155850"/>
              <a:gd name="connsiteY9-56" fmla="*/ 6849441 h 6877050"/>
              <a:gd name="connsiteX10-57" fmla="*/ 2911768 w 7155850"/>
              <a:gd name="connsiteY10-58" fmla="*/ 6877050 h 6877050"/>
              <a:gd name="connsiteX11-59" fmla="*/ 2356294 w 7155850"/>
              <a:gd name="connsiteY11-60" fmla="*/ 6873416 h 6877050"/>
              <a:gd name="connsiteX12-61" fmla="*/ 2358530 w 7155850"/>
              <a:gd name="connsiteY12-62" fmla="*/ 6877050 h 6877050"/>
              <a:gd name="connsiteX13-63" fmla="*/ 1329860 w 7155850"/>
              <a:gd name="connsiteY13-64" fmla="*/ 6877050 h 6877050"/>
              <a:gd name="connsiteX14-65" fmla="*/ 1323481 w 7155850"/>
              <a:gd name="connsiteY14-66" fmla="*/ 6866659 h 6877050"/>
              <a:gd name="connsiteX15-67" fmla="*/ 0 w 7155850"/>
              <a:gd name="connsiteY15-68" fmla="*/ 6858000 h 6877050"/>
              <a:gd name="connsiteX16-69" fmla="*/ 0 w 7155850"/>
              <a:gd name="connsiteY16-70" fmla="*/ 0 h 6877050"/>
              <a:gd name="connsiteX0-71" fmla="*/ 0 w 7155850"/>
              <a:gd name="connsiteY0-72" fmla="*/ 0 h 6877050"/>
              <a:gd name="connsiteX1-73" fmla="*/ 7096125 w 7155850"/>
              <a:gd name="connsiteY1-74" fmla="*/ 0 h 6877050"/>
              <a:gd name="connsiteX2-75" fmla="*/ 7084534 w 7155850"/>
              <a:gd name="connsiteY2-76" fmla="*/ 19050 h 6877050"/>
              <a:gd name="connsiteX3-77" fmla="*/ 7155850 w 7155850"/>
              <a:gd name="connsiteY3-78" fmla="*/ 19050 h 6877050"/>
              <a:gd name="connsiteX4-79" fmla="*/ 3780151 w 7155850"/>
              <a:gd name="connsiteY4-80" fmla="*/ 5517557 h 6877050"/>
              <a:gd name="connsiteX5-81" fmla="*/ 3759438 w 7155850"/>
              <a:gd name="connsiteY5-82" fmla="*/ 5483894 h 6877050"/>
              <a:gd name="connsiteX6-83" fmla="*/ 3440621 w 7155850"/>
              <a:gd name="connsiteY6-84" fmla="*/ 6007873 h 6877050"/>
              <a:gd name="connsiteX7-85" fmla="*/ 3459898 w 7155850"/>
              <a:gd name="connsiteY7-86" fmla="*/ 6039202 h 6877050"/>
              <a:gd name="connsiteX8-87" fmla="*/ 2945517 w 7155850"/>
              <a:gd name="connsiteY8-88" fmla="*/ 6877050 h 6877050"/>
              <a:gd name="connsiteX9-89" fmla="*/ 2928567 w 7155850"/>
              <a:gd name="connsiteY9-90" fmla="*/ 6849441 h 6877050"/>
              <a:gd name="connsiteX10-91" fmla="*/ 2911768 w 7155850"/>
              <a:gd name="connsiteY10-92" fmla="*/ 6877050 h 6877050"/>
              <a:gd name="connsiteX11-93" fmla="*/ 2356294 w 7155850"/>
              <a:gd name="connsiteY11-94" fmla="*/ 6873416 h 6877050"/>
              <a:gd name="connsiteX12-95" fmla="*/ 2358530 w 7155850"/>
              <a:gd name="connsiteY12-96" fmla="*/ 6877050 h 6877050"/>
              <a:gd name="connsiteX13-97" fmla="*/ 1329860 w 7155850"/>
              <a:gd name="connsiteY13-98" fmla="*/ 6877050 h 6877050"/>
              <a:gd name="connsiteX14-99" fmla="*/ 0 w 7155850"/>
              <a:gd name="connsiteY14-100" fmla="*/ 6858000 h 6877050"/>
              <a:gd name="connsiteX15-101" fmla="*/ 0 w 7155850"/>
              <a:gd name="connsiteY15-102" fmla="*/ 0 h 6877050"/>
              <a:gd name="connsiteX0-103" fmla="*/ 0 w 7155850"/>
              <a:gd name="connsiteY0-104" fmla="*/ 0 h 6877050"/>
              <a:gd name="connsiteX1-105" fmla="*/ 7096125 w 7155850"/>
              <a:gd name="connsiteY1-106" fmla="*/ 0 h 6877050"/>
              <a:gd name="connsiteX2-107" fmla="*/ 7084534 w 7155850"/>
              <a:gd name="connsiteY2-108" fmla="*/ 19050 h 6877050"/>
              <a:gd name="connsiteX3-109" fmla="*/ 7155850 w 7155850"/>
              <a:gd name="connsiteY3-110" fmla="*/ 19050 h 6877050"/>
              <a:gd name="connsiteX4-111" fmla="*/ 3780151 w 7155850"/>
              <a:gd name="connsiteY4-112" fmla="*/ 5517557 h 6877050"/>
              <a:gd name="connsiteX5-113" fmla="*/ 3759438 w 7155850"/>
              <a:gd name="connsiteY5-114" fmla="*/ 5483894 h 6877050"/>
              <a:gd name="connsiteX6-115" fmla="*/ 3440621 w 7155850"/>
              <a:gd name="connsiteY6-116" fmla="*/ 6007873 h 6877050"/>
              <a:gd name="connsiteX7-117" fmla="*/ 3459898 w 7155850"/>
              <a:gd name="connsiteY7-118" fmla="*/ 6039202 h 6877050"/>
              <a:gd name="connsiteX8-119" fmla="*/ 2945517 w 7155850"/>
              <a:gd name="connsiteY8-120" fmla="*/ 6877050 h 6877050"/>
              <a:gd name="connsiteX9-121" fmla="*/ 2928567 w 7155850"/>
              <a:gd name="connsiteY9-122" fmla="*/ 6849441 h 6877050"/>
              <a:gd name="connsiteX10-123" fmla="*/ 2911768 w 7155850"/>
              <a:gd name="connsiteY10-124" fmla="*/ 6877050 h 6877050"/>
              <a:gd name="connsiteX11-125" fmla="*/ 2356294 w 7155850"/>
              <a:gd name="connsiteY11-126" fmla="*/ 6873416 h 6877050"/>
              <a:gd name="connsiteX12-127" fmla="*/ 1329860 w 7155850"/>
              <a:gd name="connsiteY12-128" fmla="*/ 6877050 h 6877050"/>
              <a:gd name="connsiteX13-129" fmla="*/ 0 w 7155850"/>
              <a:gd name="connsiteY13-130" fmla="*/ 6858000 h 6877050"/>
              <a:gd name="connsiteX14-131" fmla="*/ 0 w 7155850"/>
              <a:gd name="connsiteY14-132" fmla="*/ 0 h 6877050"/>
              <a:gd name="connsiteX0-133" fmla="*/ 0 w 7155850"/>
              <a:gd name="connsiteY0-134" fmla="*/ 0 h 6877050"/>
              <a:gd name="connsiteX1-135" fmla="*/ 7096125 w 7155850"/>
              <a:gd name="connsiteY1-136" fmla="*/ 0 h 6877050"/>
              <a:gd name="connsiteX2-137" fmla="*/ 7084534 w 7155850"/>
              <a:gd name="connsiteY2-138" fmla="*/ 19050 h 6877050"/>
              <a:gd name="connsiteX3-139" fmla="*/ 7155850 w 7155850"/>
              <a:gd name="connsiteY3-140" fmla="*/ 19050 h 6877050"/>
              <a:gd name="connsiteX4-141" fmla="*/ 3780151 w 7155850"/>
              <a:gd name="connsiteY4-142" fmla="*/ 5517557 h 6877050"/>
              <a:gd name="connsiteX5-143" fmla="*/ 3759438 w 7155850"/>
              <a:gd name="connsiteY5-144" fmla="*/ 5483894 h 6877050"/>
              <a:gd name="connsiteX6-145" fmla="*/ 3440621 w 7155850"/>
              <a:gd name="connsiteY6-146" fmla="*/ 6007873 h 6877050"/>
              <a:gd name="connsiteX7-147" fmla="*/ 3459898 w 7155850"/>
              <a:gd name="connsiteY7-148" fmla="*/ 6039202 h 6877050"/>
              <a:gd name="connsiteX8-149" fmla="*/ 2945517 w 7155850"/>
              <a:gd name="connsiteY8-150" fmla="*/ 6877050 h 6877050"/>
              <a:gd name="connsiteX9-151" fmla="*/ 2928567 w 7155850"/>
              <a:gd name="connsiteY9-152" fmla="*/ 6849441 h 6877050"/>
              <a:gd name="connsiteX10-153" fmla="*/ 2911768 w 7155850"/>
              <a:gd name="connsiteY10-154" fmla="*/ 6877050 h 6877050"/>
              <a:gd name="connsiteX11-155" fmla="*/ 2356294 w 7155850"/>
              <a:gd name="connsiteY11-156" fmla="*/ 6873416 h 6877050"/>
              <a:gd name="connsiteX12-157" fmla="*/ 0 w 7155850"/>
              <a:gd name="connsiteY12-158" fmla="*/ 6858000 h 6877050"/>
              <a:gd name="connsiteX13-159" fmla="*/ 0 w 7155850"/>
              <a:gd name="connsiteY13-160" fmla="*/ 0 h 6877050"/>
              <a:gd name="connsiteX0-161" fmla="*/ 0 w 7155850"/>
              <a:gd name="connsiteY0-162" fmla="*/ 0 h 6877050"/>
              <a:gd name="connsiteX1-163" fmla="*/ 7096125 w 7155850"/>
              <a:gd name="connsiteY1-164" fmla="*/ 0 h 6877050"/>
              <a:gd name="connsiteX2-165" fmla="*/ 7084534 w 7155850"/>
              <a:gd name="connsiteY2-166" fmla="*/ 19050 h 6877050"/>
              <a:gd name="connsiteX3-167" fmla="*/ 7155850 w 7155850"/>
              <a:gd name="connsiteY3-168" fmla="*/ 19050 h 6877050"/>
              <a:gd name="connsiteX4-169" fmla="*/ 3780151 w 7155850"/>
              <a:gd name="connsiteY4-170" fmla="*/ 5517557 h 6877050"/>
              <a:gd name="connsiteX5-171" fmla="*/ 3759438 w 7155850"/>
              <a:gd name="connsiteY5-172" fmla="*/ 5483894 h 6877050"/>
              <a:gd name="connsiteX6-173" fmla="*/ 3440621 w 7155850"/>
              <a:gd name="connsiteY6-174" fmla="*/ 6007873 h 6877050"/>
              <a:gd name="connsiteX7-175" fmla="*/ 3459898 w 7155850"/>
              <a:gd name="connsiteY7-176" fmla="*/ 6039202 h 6877050"/>
              <a:gd name="connsiteX8-177" fmla="*/ 2945517 w 7155850"/>
              <a:gd name="connsiteY8-178" fmla="*/ 6877050 h 6877050"/>
              <a:gd name="connsiteX9-179" fmla="*/ 2928567 w 7155850"/>
              <a:gd name="connsiteY9-180" fmla="*/ 6849441 h 6877050"/>
              <a:gd name="connsiteX10-181" fmla="*/ 2911768 w 7155850"/>
              <a:gd name="connsiteY10-182" fmla="*/ 6877050 h 6877050"/>
              <a:gd name="connsiteX11-183" fmla="*/ 0 w 7155850"/>
              <a:gd name="connsiteY11-184" fmla="*/ 6858000 h 6877050"/>
              <a:gd name="connsiteX12-185" fmla="*/ 0 w 7155850"/>
              <a:gd name="connsiteY12-186" fmla="*/ 0 h 6877050"/>
              <a:gd name="connsiteX0-187" fmla="*/ 0 w 7155850"/>
              <a:gd name="connsiteY0-188" fmla="*/ 0 h 6877050"/>
              <a:gd name="connsiteX1-189" fmla="*/ 7096125 w 7155850"/>
              <a:gd name="connsiteY1-190" fmla="*/ 0 h 6877050"/>
              <a:gd name="connsiteX2-191" fmla="*/ 7084534 w 7155850"/>
              <a:gd name="connsiteY2-192" fmla="*/ 19050 h 6877050"/>
              <a:gd name="connsiteX3-193" fmla="*/ 7155850 w 7155850"/>
              <a:gd name="connsiteY3-194" fmla="*/ 19050 h 6877050"/>
              <a:gd name="connsiteX4-195" fmla="*/ 3780151 w 7155850"/>
              <a:gd name="connsiteY4-196" fmla="*/ 5517557 h 6877050"/>
              <a:gd name="connsiteX5-197" fmla="*/ 3759438 w 7155850"/>
              <a:gd name="connsiteY5-198" fmla="*/ 5483894 h 6877050"/>
              <a:gd name="connsiteX6-199" fmla="*/ 3440621 w 7155850"/>
              <a:gd name="connsiteY6-200" fmla="*/ 6007873 h 6877050"/>
              <a:gd name="connsiteX7-201" fmla="*/ 2945517 w 7155850"/>
              <a:gd name="connsiteY7-202" fmla="*/ 6877050 h 6877050"/>
              <a:gd name="connsiteX8-203" fmla="*/ 2928567 w 7155850"/>
              <a:gd name="connsiteY8-204" fmla="*/ 6849441 h 6877050"/>
              <a:gd name="connsiteX9-205" fmla="*/ 2911768 w 7155850"/>
              <a:gd name="connsiteY9-206" fmla="*/ 6877050 h 6877050"/>
              <a:gd name="connsiteX10-207" fmla="*/ 0 w 7155850"/>
              <a:gd name="connsiteY10-208" fmla="*/ 6858000 h 6877050"/>
              <a:gd name="connsiteX11-209" fmla="*/ 0 w 7155850"/>
              <a:gd name="connsiteY11-210" fmla="*/ 0 h 6877050"/>
              <a:gd name="connsiteX0-211" fmla="*/ 0 w 7155850"/>
              <a:gd name="connsiteY0-212" fmla="*/ 0 h 6877050"/>
              <a:gd name="connsiteX1-213" fmla="*/ 7096125 w 7155850"/>
              <a:gd name="connsiteY1-214" fmla="*/ 0 h 6877050"/>
              <a:gd name="connsiteX2-215" fmla="*/ 7084534 w 7155850"/>
              <a:gd name="connsiteY2-216" fmla="*/ 19050 h 6877050"/>
              <a:gd name="connsiteX3-217" fmla="*/ 7155850 w 7155850"/>
              <a:gd name="connsiteY3-218" fmla="*/ 19050 h 6877050"/>
              <a:gd name="connsiteX4-219" fmla="*/ 3780151 w 7155850"/>
              <a:gd name="connsiteY4-220" fmla="*/ 5517557 h 6877050"/>
              <a:gd name="connsiteX5-221" fmla="*/ 3759438 w 7155850"/>
              <a:gd name="connsiteY5-222" fmla="*/ 5483894 h 6877050"/>
              <a:gd name="connsiteX6-223" fmla="*/ 2945517 w 7155850"/>
              <a:gd name="connsiteY6-224" fmla="*/ 6877050 h 6877050"/>
              <a:gd name="connsiteX7-225" fmla="*/ 2928567 w 7155850"/>
              <a:gd name="connsiteY7-226" fmla="*/ 6849441 h 6877050"/>
              <a:gd name="connsiteX8-227" fmla="*/ 2911768 w 7155850"/>
              <a:gd name="connsiteY8-228" fmla="*/ 6877050 h 6877050"/>
              <a:gd name="connsiteX9-229" fmla="*/ 0 w 7155850"/>
              <a:gd name="connsiteY9-230" fmla="*/ 6858000 h 6877050"/>
              <a:gd name="connsiteX10-231" fmla="*/ 0 w 7155850"/>
              <a:gd name="connsiteY10-232" fmla="*/ 0 h 6877050"/>
              <a:gd name="connsiteX0-233" fmla="*/ 0 w 7155850"/>
              <a:gd name="connsiteY0-234" fmla="*/ 0 h 6877050"/>
              <a:gd name="connsiteX1-235" fmla="*/ 7096125 w 7155850"/>
              <a:gd name="connsiteY1-236" fmla="*/ 0 h 6877050"/>
              <a:gd name="connsiteX2-237" fmla="*/ 7084534 w 7155850"/>
              <a:gd name="connsiteY2-238" fmla="*/ 19050 h 6877050"/>
              <a:gd name="connsiteX3-239" fmla="*/ 7155850 w 7155850"/>
              <a:gd name="connsiteY3-240" fmla="*/ 19050 h 6877050"/>
              <a:gd name="connsiteX4-241" fmla="*/ 3780151 w 7155850"/>
              <a:gd name="connsiteY4-242" fmla="*/ 5517557 h 6877050"/>
              <a:gd name="connsiteX5-243" fmla="*/ 2945517 w 7155850"/>
              <a:gd name="connsiteY5-244" fmla="*/ 6877050 h 6877050"/>
              <a:gd name="connsiteX6-245" fmla="*/ 2928567 w 7155850"/>
              <a:gd name="connsiteY6-246" fmla="*/ 6849441 h 6877050"/>
              <a:gd name="connsiteX7-247" fmla="*/ 2911768 w 7155850"/>
              <a:gd name="connsiteY7-248" fmla="*/ 6877050 h 6877050"/>
              <a:gd name="connsiteX8-249" fmla="*/ 0 w 7155850"/>
              <a:gd name="connsiteY8-250" fmla="*/ 6858000 h 6877050"/>
              <a:gd name="connsiteX9-251" fmla="*/ 0 w 7155850"/>
              <a:gd name="connsiteY9-252" fmla="*/ 0 h 6877050"/>
              <a:gd name="connsiteX0-253" fmla="*/ 0 w 7155850"/>
              <a:gd name="connsiteY0-254" fmla="*/ 0 h 6877050"/>
              <a:gd name="connsiteX1-255" fmla="*/ 7096125 w 7155850"/>
              <a:gd name="connsiteY1-256" fmla="*/ 0 h 6877050"/>
              <a:gd name="connsiteX2-257" fmla="*/ 7084534 w 7155850"/>
              <a:gd name="connsiteY2-258" fmla="*/ 19050 h 6877050"/>
              <a:gd name="connsiteX3-259" fmla="*/ 7155850 w 7155850"/>
              <a:gd name="connsiteY3-260" fmla="*/ 19050 h 6877050"/>
              <a:gd name="connsiteX4-261" fmla="*/ 2945517 w 7155850"/>
              <a:gd name="connsiteY4-262" fmla="*/ 6877050 h 6877050"/>
              <a:gd name="connsiteX5-263" fmla="*/ 2928567 w 7155850"/>
              <a:gd name="connsiteY5-264" fmla="*/ 6849441 h 6877050"/>
              <a:gd name="connsiteX6-265" fmla="*/ 2911768 w 7155850"/>
              <a:gd name="connsiteY6-266" fmla="*/ 6877050 h 6877050"/>
              <a:gd name="connsiteX7-267" fmla="*/ 0 w 7155850"/>
              <a:gd name="connsiteY7-268" fmla="*/ 6858000 h 6877050"/>
              <a:gd name="connsiteX8-269" fmla="*/ 0 w 7155850"/>
              <a:gd name="connsiteY8-270" fmla="*/ 0 h 6877050"/>
              <a:gd name="connsiteX0-271" fmla="*/ 0 w 7155850"/>
              <a:gd name="connsiteY0-272" fmla="*/ 0 h 6877050"/>
              <a:gd name="connsiteX1-273" fmla="*/ 7096125 w 7155850"/>
              <a:gd name="connsiteY1-274" fmla="*/ 0 h 6877050"/>
              <a:gd name="connsiteX2-275" fmla="*/ 7155850 w 7155850"/>
              <a:gd name="connsiteY2-276" fmla="*/ 19050 h 6877050"/>
              <a:gd name="connsiteX3-277" fmla="*/ 2945517 w 7155850"/>
              <a:gd name="connsiteY3-278" fmla="*/ 6877050 h 6877050"/>
              <a:gd name="connsiteX4-279" fmla="*/ 2928567 w 7155850"/>
              <a:gd name="connsiteY4-280" fmla="*/ 6849441 h 6877050"/>
              <a:gd name="connsiteX5-281" fmla="*/ 2911768 w 7155850"/>
              <a:gd name="connsiteY5-282" fmla="*/ 6877050 h 6877050"/>
              <a:gd name="connsiteX6-283" fmla="*/ 0 w 7155850"/>
              <a:gd name="connsiteY6-284" fmla="*/ 6858000 h 6877050"/>
              <a:gd name="connsiteX7-285" fmla="*/ 0 w 7155850"/>
              <a:gd name="connsiteY7-286" fmla="*/ 0 h 6877050"/>
              <a:gd name="connsiteX0-287" fmla="*/ 0 w 7155850"/>
              <a:gd name="connsiteY0-288" fmla="*/ 0 h 6877050"/>
              <a:gd name="connsiteX1-289" fmla="*/ 7155850 w 7155850"/>
              <a:gd name="connsiteY1-290" fmla="*/ 19050 h 6877050"/>
              <a:gd name="connsiteX2-291" fmla="*/ 2945517 w 7155850"/>
              <a:gd name="connsiteY2-292" fmla="*/ 6877050 h 6877050"/>
              <a:gd name="connsiteX3-293" fmla="*/ 2928567 w 7155850"/>
              <a:gd name="connsiteY3-294" fmla="*/ 6849441 h 6877050"/>
              <a:gd name="connsiteX4-295" fmla="*/ 2911768 w 7155850"/>
              <a:gd name="connsiteY4-296" fmla="*/ 6877050 h 6877050"/>
              <a:gd name="connsiteX5-297" fmla="*/ 0 w 7155850"/>
              <a:gd name="connsiteY5-298" fmla="*/ 6858000 h 6877050"/>
              <a:gd name="connsiteX6-299" fmla="*/ 0 w 7155850"/>
              <a:gd name="connsiteY6-300" fmla="*/ 0 h 6877050"/>
              <a:gd name="connsiteX0-301" fmla="*/ 0 w 7184425"/>
              <a:gd name="connsiteY0-302" fmla="*/ 9525 h 6886575"/>
              <a:gd name="connsiteX1-303" fmla="*/ 7184425 w 7184425"/>
              <a:gd name="connsiteY1-304" fmla="*/ 0 h 6886575"/>
              <a:gd name="connsiteX2-305" fmla="*/ 2945517 w 7184425"/>
              <a:gd name="connsiteY2-306" fmla="*/ 6886575 h 6886575"/>
              <a:gd name="connsiteX3-307" fmla="*/ 2928567 w 7184425"/>
              <a:gd name="connsiteY3-308" fmla="*/ 6858966 h 6886575"/>
              <a:gd name="connsiteX4-309" fmla="*/ 2911768 w 7184425"/>
              <a:gd name="connsiteY4-310" fmla="*/ 6886575 h 6886575"/>
              <a:gd name="connsiteX5-311" fmla="*/ 0 w 7184425"/>
              <a:gd name="connsiteY5-312" fmla="*/ 6867525 h 6886575"/>
              <a:gd name="connsiteX6-313" fmla="*/ 0 w 7184425"/>
              <a:gd name="connsiteY6-314" fmla="*/ 9525 h 6886575"/>
              <a:gd name="connsiteX0-315" fmla="*/ 0 w 7184425"/>
              <a:gd name="connsiteY0-316" fmla="*/ 9525 h 6886575"/>
              <a:gd name="connsiteX1-317" fmla="*/ 7184425 w 7184425"/>
              <a:gd name="connsiteY1-318" fmla="*/ 0 h 6886575"/>
              <a:gd name="connsiteX2-319" fmla="*/ 2945517 w 7184425"/>
              <a:gd name="connsiteY2-320" fmla="*/ 6886575 h 6886575"/>
              <a:gd name="connsiteX3-321" fmla="*/ 2928567 w 7184425"/>
              <a:gd name="connsiteY3-322" fmla="*/ 6858966 h 6886575"/>
              <a:gd name="connsiteX4-323" fmla="*/ 0 w 7184425"/>
              <a:gd name="connsiteY4-324" fmla="*/ 6867525 h 6886575"/>
              <a:gd name="connsiteX5-325" fmla="*/ 0 w 7184425"/>
              <a:gd name="connsiteY5-326" fmla="*/ 9525 h 6886575"/>
              <a:gd name="connsiteX0-327" fmla="*/ 0 w 7184425"/>
              <a:gd name="connsiteY0-328" fmla="*/ 9525 h 6886575"/>
              <a:gd name="connsiteX1-329" fmla="*/ 7184425 w 7184425"/>
              <a:gd name="connsiteY1-330" fmla="*/ 0 h 6886575"/>
              <a:gd name="connsiteX2-331" fmla="*/ 2945517 w 7184425"/>
              <a:gd name="connsiteY2-332" fmla="*/ 6886575 h 6886575"/>
              <a:gd name="connsiteX3-333" fmla="*/ 0 w 7184425"/>
              <a:gd name="connsiteY3-334" fmla="*/ 6867525 h 6886575"/>
              <a:gd name="connsiteX4-335" fmla="*/ 0 w 7184425"/>
              <a:gd name="connsiteY4-336" fmla="*/ 9525 h 688657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7184425" h="6886575">
                <a:moveTo>
                  <a:pt x="0" y="9525"/>
                </a:moveTo>
                <a:lnTo>
                  <a:pt x="7184425" y="0"/>
                </a:lnTo>
                <a:lnTo>
                  <a:pt x="2945517" y="6886575"/>
                </a:lnTo>
                <a:lnTo>
                  <a:pt x="0" y="6867525"/>
                </a:lnTo>
                <a:lnTo>
                  <a:pt x="0" y="9525"/>
                </a:lnTo>
                <a:close/>
              </a:path>
            </a:pathLst>
          </a:custGeom>
          <a:solidFill>
            <a:schemeClr val="bg1">
              <a:lumMod val="95000"/>
            </a:schemeClr>
          </a:solidFill>
        </p:spPr>
        <p:txBody>
          <a:bodyPr wrap="square" anchor="ctr">
            <a:noAutofit/>
          </a:bodyPr>
          <a:lstStyle>
            <a:lvl1pPr marL="0" indent="0" algn="ctr">
              <a:buNone/>
              <a:defRPr sz="1800">
                <a:latin typeface="+mn-lt"/>
                <a:cs typeface="Arial" panose="020B0604020202090204"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And Send To Back</a:t>
            </a:r>
            <a:endParaRPr lang="ko-KR" altLang="en-US" dirty="0"/>
          </a:p>
        </p:txBody>
      </p:sp>
    </p:spTree>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80982C-F0CF-FBCB-181D-EC6627F33F3D}"/>
              </a:ext>
            </a:extLst>
          </p:cNvPr>
          <p:cNvSpPr>
            <a:spLocks noGrp="1"/>
          </p:cNvSpPr>
          <p:nvPr>
            <p:ph type="title"/>
          </p:nvPr>
        </p:nvSpPr>
        <p:spPr/>
        <p:txBody>
          <a:bodyPr/>
          <a:lstStyle/>
          <a:p>
            <a:r>
              <a:rPr lang="en-GB"/>
              <a:t>Click to edit Master title style</a:t>
            </a:r>
            <a:endParaRPr lang="en-NG"/>
          </a:p>
        </p:txBody>
      </p:sp>
      <p:sp>
        <p:nvSpPr>
          <p:cNvPr id="3" name="Content Placeholder 2">
            <a:extLst>
              <a:ext uri="{FF2B5EF4-FFF2-40B4-BE49-F238E27FC236}">
                <a16:creationId xmlns:a16="http://schemas.microsoft.com/office/drawing/2014/main" id="{5D87B9BD-C6B8-1736-F382-BC5D638167C9}"/>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G"/>
          </a:p>
        </p:txBody>
      </p:sp>
      <p:sp>
        <p:nvSpPr>
          <p:cNvPr id="4" name="Date Placeholder 3">
            <a:extLst>
              <a:ext uri="{FF2B5EF4-FFF2-40B4-BE49-F238E27FC236}">
                <a16:creationId xmlns:a16="http://schemas.microsoft.com/office/drawing/2014/main" id="{AAFF3A07-1B3A-AC90-53FA-6F2019C91D39}"/>
              </a:ext>
            </a:extLst>
          </p:cNvPr>
          <p:cNvSpPr>
            <a:spLocks noGrp="1"/>
          </p:cNvSpPr>
          <p:nvPr>
            <p:ph type="dt" sz="half" idx="10"/>
          </p:nvPr>
        </p:nvSpPr>
        <p:spPr/>
        <p:txBody>
          <a:bodyPr/>
          <a:lstStyle/>
          <a:p>
            <a:fld id="{FDE934FF-F4E1-47C5-9CA5-30A81DDE2BE4}" type="datetimeFigureOut">
              <a:rPr lang="en-US" smtClean="0"/>
              <a:t>11/30/23</a:t>
            </a:fld>
            <a:endParaRPr lang="en-US"/>
          </a:p>
        </p:txBody>
      </p:sp>
      <p:sp>
        <p:nvSpPr>
          <p:cNvPr id="5" name="Footer Placeholder 4">
            <a:extLst>
              <a:ext uri="{FF2B5EF4-FFF2-40B4-BE49-F238E27FC236}">
                <a16:creationId xmlns:a16="http://schemas.microsoft.com/office/drawing/2014/main" id="{FE31FDA3-24A7-A341-E746-C9121657311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0DEE7E5-D73F-34FD-85B0-236CE1DEBB92}"/>
              </a:ext>
            </a:extLst>
          </p:cNvPr>
          <p:cNvSpPr>
            <a:spLocks noGrp="1"/>
          </p:cNvSpPr>
          <p:nvPr>
            <p:ph type="sldNum" sz="quarter" idx="12"/>
          </p:nvPr>
        </p:nvSpPr>
        <p:spPr/>
        <p:txBody>
          <a:bodyPr/>
          <a:lstStyle/>
          <a:p>
            <a:fld id="{B3561BA9-CDCF-4958-B8AB-66F3BF063E13}" type="slidenum">
              <a:rPr lang="en-US" smtClean="0"/>
              <a:t>‹#›</a:t>
            </a:fld>
            <a:endParaRPr lang="en-US"/>
          </a:p>
        </p:txBody>
      </p:sp>
    </p:spTree>
    <p:extLst>
      <p:ext uri="{BB962C8B-B14F-4D97-AF65-F5344CB8AC3E}">
        <p14:creationId xmlns:p14="http://schemas.microsoft.com/office/powerpoint/2010/main" val="2536395547"/>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1A843A-2D3F-6237-6F2D-628818EB32AD}"/>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NG"/>
          </a:p>
        </p:txBody>
      </p:sp>
      <p:sp>
        <p:nvSpPr>
          <p:cNvPr id="3" name="Text Placeholder 2">
            <a:extLst>
              <a:ext uri="{FF2B5EF4-FFF2-40B4-BE49-F238E27FC236}">
                <a16:creationId xmlns:a16="http://schemas.microsoft.com/office/drawing/2014/main" id="{61B6DE05-7AA5-F864-2AFA-38749D9AD1F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837BF746-6AB0-9305-368E-8387D8B750ED}"/>
              </a:ext>
            </a:extLst>
          </p:cNvPr>
          <p:cNvSpPr>
            <a:spLocks noGrp="1"/>
          </p:cNvSpPr>
          <p:nvPr>
            <p:ph type="dt" sz="half" idx="10"/>
          </p:nvPr>
        </p:nvSpPr>
        <p:spPr/>
        <p:txBody>
          <a:bodyPr/>
          <a:lstStyle/>
          <a:p>
            <a:fld id="{FDE934FF-F4E1-47C5-9CA5-30A81DDE2BE4}" type="datetimeFigureOut">
              <a:rPr lang="en-US" smtClean="0"/>
              <a:t>11/30/23</a:t>
            </a:fld>
            <a:endParaRPr lang="en-US"/>
          </a:p>
        </p:txBody>
      </p:sp>
      <p:sp>
        <p:nvSpPr>
          <p:cNvPr id="5" name="Footer Placeholder 4">
            <a:extLst>
              <a:ext uri="{FF2B5EF4-FFF2-40B4-BE49-F238E27FC236}">
                <a16:creationId xmlns:a16="http://schemas.microsoft.com/office/drawing/2014/main" id="{EED712F2-2AF7-143E-5571-1F7F5E3793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3D3CBA4-7F21-ECB0-C6AC-BB2BBD4AF2CC}"/>
              </a:ext>
            </a:extLst>
          </p:cNvPr>
          <p:cNvSpPr>
            <a:spLocks noGrp="1"/>
          </p:cNvSpPr>
          <p:nvPr>
            <p:ph type="sldNum" sz="quarter" idx="12"/>
          </p:nvPr>
        </p:nvSpPr>
        <p:spPr/>
        <p:txBody>
          <a:bodyPr/>
          <a:lstStyle/>
          <a:p>
            <a:fld id="{B3561BA9-CDCF-4958-B8AB-66F3BF063E13}" type="slidenum">
              <a:rPr lang="en-US" smtClean="0"/>
              <a:t>‹#›</a:t>
            </a:fld>
            <a:endParaRPr lang="en-US"/>
          </a:p>
        </p:txBody>
      </p:sp>
    </p:spTree>
    <p:extLst>
      <p:ext uri="{BB962C8B-B14F-4D97-AF65-F5344CB8AC3E}">
        <p14:creationId xmlns:p14="http://schemas.microsoft.com/office/powerpoint/2010/main" val="200666664"/>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88B142-1A7F-B19F-E5F4-F7515252A5D3}"/>
              </a:ext>
            </a:extLst>
          </p:cNvPr>
          <p:cNvSpPr>
            <a:spLocks noGrp="1"/>
          </p:cNvSpPr>
          <p:nvPr>
            <p:ph type="title"/>
          </p:nvPr>
        </p:nvSpPr>
        <p:spPr/>
        <p:txBody>
          <a:bodyPr/>
          <a:lstStyle/>
          <a:p>
            <a:r>
              <a:rPr lang="en-GB"/>
              <a:t>Click to edit Master title style</a:t>
            </a:r>
            <a:endParaRPr lang="en-NG"/>
          </a:p>
        </p:txBody>
      </p:sp>
      <p:sp>
        <p:nvSpPr>
          <p:cNvPr id="3" name="Content Placeholder 2">
            <a:extLst>
              <a:ext uri="{FF2B5EF4-FFF2-40B4-BE49-F238E27FC236}">
                <a16:creationId xmlns:a16="http://schemas.microsoft.com/office/drawing/2014/main" id="{26669DE2-3E23-E645-26F8-7C89D045B1E2}"/>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G"/>
          </a:p>
        </p:txBody>
      </p:sp>
      <p:sp>
        <p:nvSpPr>
          <p:cNvPr id="4" name="Content Placeholder 3">
            <a:extLst>
              <a:ext uri="{FF2B5EF4-FFF2-40B4-BE49-F238E27FC236}">
                <a16:creationId xmlns:a16="http://schemas.microsoft.com/office/drawing/2014/main" id="{7760B502-A82D-F2E4-B779-7A3392AB167B}"/>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G"/>
          </a:p>
        </p:txBody>
      </p:sp>
      <p:sp>
        <p:nvSpPr>
          <p:cNvPr id="5" name="Date Placeholder 4">
            <a:extLst>
              <a:ext uri="{FF2B5EF4-FFF2-40B4-BE49-F238E27FC236}">
                <a16:creationId xmlns:a16="http://schemas.microsoft.com/office/drawing/2014/main" id="{A3D56B19-2375-338F-971A-BEFCB4221E97}"/>
              </a:ext>
            </a:extLst>
          </p:cNvPr>
          <p:cNvSpPr>
            <a:spLocks noGrp="1"/>
          </p:cNvSpPr>
          <p:nvPr>
            <p:ph type="dt" sz="half" idx="10"/>
          </p:nvPr>
        </p:nvSpPr>
        <p:spPr/>
        <p:txBody>
          <a:bodyPr/>
          <a:lstStyle/>
          <a:p>
            <a:fld id="{FDE934FF-F4E1-47C5-9CA5-30A81DDE2BE4}" type="datetimeFigureOut">
              <a:rPr lang="en-US" smtClean="0"/>
              <a:t>11/30/23</a:t>
            </a:fld>
            <a:endParaRPr lang="en-US"/>
          </a:p>
        </p:txBody>
      </p:sp>
      <p:sp>
        <p:nvSpPr>
          <p:cNvPr id="6" name="Footer Placeholder 5">
            <a:extLst>
              <a:ext uri="{FF2B5EF4-FFF2-40B4-BE49-F238E27FC236}">
                <a16:creationId xmlns:a16="http://schemas.microsoft.com/office/drawing/2014/main" id="{BCF84AA4-81DC-97A0-C0C2-15DA03B65F8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488422D-0263-3239-F061-115803674840}"/>
              </a:ext>
            </a:extLst>
          </p:cNvPr>
          <p:cNvSpPr>
            <a:spLocks noGrp="1"/>
          </p:cNvSpPr>
          <p:nvPr>
            <p:ph type="sldNum" sz="quarter" idx="12"/>
          </p:nvPr>
        </p:nvSpPr>
        <p:spPr/>
        <p:txBody>
          <a:bodyPr/>
          <a:lstStyle/>
          <a:p>
            <a:fld id="{B3561BA9-CDCF-4958-B8AB-66F3BF063E13}" type="slidenum">
              <a:rPr lang="en-US" smtClean="0"/>
              <a:t>‹#›</a:t>
            </a:fld>
            <a:endParaRPr lang="en-US"/>
          </a:p>
        </p:txBody>
      </p:sp>
    </p:spTree>
    <p:extLst>
      <p:ext uri="{BB962C8B-B14F-4D97-AF65-F5344CB8AC3E}">
        <p14:creationId xmlns:p14="http://schemas.microsoft.com/office/powerpoint/2010/main" val="3824496356"/>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BDE43D-08C2-1AA5-2184-E519BA06F151}"/>
              </a:ext>
            </a:extLst>
          </p:cNvPr>
          <p:cNvSpPr>
            <a:spLocks noGrp="1"/>
          </p:cNvSpPr>
          <p:nvPr>
            <p:ph type="title"/>
          </p:nvPr>
        </p:nvSpPr>
        <p:spPr>
          <a:xfrm>
            <a:off x="839788" y="365125"/>
            <a:ext cx="10515600" cy="1325563"/>
          </a:xfrm>
        </p:spPr>
        <p:txBody>
          <a:bodyPr/>
          <a:lstStyle/>
          <a:p>
            <a:r>
              <a:rPr lang="en-GB"/>
              <a:t>Click to edit Master title style</a:t>
            </a:r>
            <a:endParaRPr lang="en-NG"/>
          </a:p>
        </p:txBody>
      </p:sp>
      <p:sp>
        <p:nvSpPr>
          <p:cNvPr id="3" name="Text Placeholder 2">
            <a:extLst>
              <a:ext uri="{FF2B5EF4-FFF2-40B4-BE49-F238E27FC236}">
                <a16:creationId xmlns:a16="http://schemas.microsoft.com/office/drawing/2014/main" id="{028E90C7-6914-D885-BA15-D9C6492269E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9229D707-3CEB-E328-4491-7E66CAD81A23}"/>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G"/>
          </a:p>
        </p:txBody>
      </p:sp>
      <p:sp>
        <p:nvSpPr>
          <p:cNvPr id="5" name="Text Placeholder 4">
            <a:extLst>
              <a:ext uri="{FF2B5EF4-FFF2-40B4-BE49-F238E27FC236}">
                <a16:creationId xmlns:a16="http://schemas.microsoft.com/office/drawing/2014/main" id="{CA7468BC-7F6D-4B16-8518-D5B3290D732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7A96B1DC-811D-300D-CD8C-2F5B9CE3ED12}"/>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G"/>
          </a:p>
        </p:txBody>
      </p:sp>
      <p:sp>
        <p:nvSpPr>
          <p:cNvPr id="7" name="Date Placeholder 6">
            <a:extLst>
              <a:ext uri="{FF2B5EF4-FFF2-40B4-BE49-F238E27FC236}">
                <a16:creationId xmlns:a16="http://schemas.microsoft.com/office/drawing/2014/main" id="{DB75033D-A3A5-15B3-0F57-EB73506F18E4}"/>
              </a:ext>
            </a:extLst>
          </p:cNvPr>
          <p:cNvSpPr>
            <a:spLocks noGrp="1"/>
          </p:cNvSpPr>
          <p:nvPr>
            <p:ph type="dt" sz="half" idx="10"/>
          </p:nvPr>
        </p:nvSpPr>
        <p:spPr/>
        <p:txBody>
          <a:bodyPr/>
          <a:lstStyle/>
          <a:p>
            <a:fld id="{FDE934FF-F4E1-47C5-9CA5-30A81DDE2BE4}" type="datetimeFigureOut">
              <a:rPr lang="en-US" smtClean="0"/>
              <a:t>11/30/23</a:t>
            </a:fld>
            <a:endParaRPr lang="en-US"/>
          </a:p>
        </p:txBody>
      </p:sp>
      <p:sp>
        <p:nvSpPr>
          <p:cNvPr id="8" name="Footer Placeholder 7">
            <a:extLst>
              <a:ext uri="{FF2B5EF4-FFF2-40B4-BE49-F238E27FC236}">
                <a16:creationId xmlns:a16="http://schemas.microsoft.com/office/drawing/2014/main" id="{56D3A267-B35D-DBB5-BC15-172BFFDF7E0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95128E9-69DE-A27E-26AE-A26C6DCD2BC6}"/>
              </a:ext>
            </a:extLst>
          </p:cNvPr>
          <p:cNvSpPr>
            <a:spLocks noGrp="1"/>
          </p:cNvSpPr>
          <p:nvPr>
            <p:ph type="sldNum" sz="quarter" idx="12"/>
          </p:nvPr>
        </p:nvSpPr>
        <p:spPr/>
        <p:txBody>
          <a:bodyPr/>
          <a:lstStyle/>
          <a:p>
            <a:fld id="{B3561BA9-CDCF-4958-B8AB-66F3BF063E13}" type="slidenum">
              <a:rPr lang="en-US" smtClean="0"/>
              <a:t>‹#›</a:t>
            </a:fld>
            <a:endParaRPr lang="en-US"/>
          </a:p>
        </p:txBody>
      </p:sp>
    </p:spTree>
    <p:extLst>
      <p:ext uri="{BB962C8B-B14F-4D97-AF65-F5344CB8AC3E}">
        <p14:creationId xmlns:p14="http://schemas.microsoft.com/office/powerpoint/2010/main" val="1286508877"/>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FD1A61-679F-DA8F-BEC6-7A63AED33CE2}"/>
              </a:ext>
            </a:extLst>
          </p:cNvPr>
          <p:cNvSpPr>
            <a:spLocks noGrp="1"/>
          </p:cNvSpPr>
          <p:nvPr>
            <p:ph type="title"/>
          </p:nvPr>
        </p:nvSpPr>
        <p:spPr/>
        <p:txBody>
          <a:bodyPr/>
          <a:lstStyle/>
          <a:p>
            <a:r>
              <a:rPr lang="en-GB"/>
              <a:t>Click to edit Master title style</a:t>
            </a:r>
            <a:endParaRPr lang="en-NG"/>
          </a:p>
        </p:txBody>
      </p:sp>
      <p:sp>
        <p:nvSpPr>
          <p:cNvPr id="3" name="Date Placeholder 2">
            <a:extLst>
              <a:ext uri="{FF2B5EF4-FFF2-40B4-BE49-F238E27FC236}">
                <a16:creationId xmlns:a16="http://schemas.microsoft.com/office/drawing/2014/main" id="{44E4DD72-89D5-55A1-ECE2-B255703551FD}"/>
              </a:ext>
            </a:extLst>
          </p:cNvPr>
          <p:cNvSpPr>
            <a:spLocks noGrp="1"/>
          </p:cNvSpPr>
          <p:nvPr>
            <p:ph type="dt" sz="half" idx="10"/>
          </p:nvPr>
        </p:nvSpPr>
        <p:spPr/>
        <p:txBody>
          <a:bodyPr/>
          <a:lstStyle/>
          <a:p>
            <a:fld id="{FDE934FF-F4E1-47C5-9CA5-30A81DDE2BE4}" type="datetimeFigureOut">
              <a:rPr lang="en-US" smtClean="0"/>
              <a:t>11/30/23</a:t>
            </a:fld>
            <a:endParaRPr lang="en-US"/>
          </a:p>
        </p:txBody>
      </p:sp>
      <p:sp>
        <p:nvSpPr>
          <p:cNvPr id="4" name="Footer Placeholder 3">
            <a:extLst>
              <a:ext uri="{FF2B5EF4-FFF2-40B4-BE49-F238E27FC236}">
                <a16:creationId xmlns:a16="http://schemas.microsoft.com/office/drawing/2014/main" id="{68E6114B-D72C-A4FC-B34E-0725A055F4D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8D6CE86-8B44-486D-EADC-E262FD5201CB}"/>
              </a:ext>
            </a:extLst>
          </p:cNvPr>
          <p:cNvSpPr>
            <a:spLocks noGrp="1"/>
          </p:cNvSpPr>
          <p:nvPr>
            <p:ph type="sldNum" sz="quarter" idx="12"/>
          </p:nvPr>
        </p:nvSpPr>
        <p:spPr/>
        <p:txBody>
          <a:bodyPr/>
          <a:lstStyle/>
          <a:p>
            <a:fld id="{B3561BA9-CDCF-4958-B8AB-66F3BF063E13}" type="slidenum">
              <a:rPr lang="en-US" smtClean="0"/>
              <a:t>‹#›</a:t>
            </a:fld>
            <a:endParaRPr lang="en-US"/>
          </a:p>
        </p:txBody>
      </p:sp>
    </p:spTree>
    <p:extLst>
      <p:ext uri="{BB962C8B-B14F-4D97-AF65-F5344CB8AC3E}">
        <p14:creationId xmlns:p14="http://schemas.microsoft.com/office/powerpoint/2010/main" val="3807527529"/>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8EE6C92-4698-5FBF-7ED2-D6ADC06F4AB0}"/>
              </a:ext>
            </a:extLst>
          </p:cNvPr>
          <p:cNvSpPr>
            <a:spLocks noGrp="1"/>
          </p:cNvSpPr>
          <p:nvPr>
            <p:ph type="dt" sz="half" idx="10"/>
          </p:nvPr>
        </p:nvSpPr>
        <p:spPr/>
        <p:txBody>
          <a:bodyPr/>
          <a:lstStyle/>
          <a:p>
            <a:fld id="{FDE934FF-F4E1-47C5-9CA5-30A81DDE2BE4}" type="datetimeFigureOut">
              <a:rPr lang="en-US" smtClean="0"/>
              <a:t>11/30/23</a:t>
            </a:fld>
            <a:endParaRPr lang="en-US"/>
          </a:p>
        </p:txBody>
      </p:sp>
      <p:sp>
        <p:nvSpPr>
          <p:cNvPr id="3" name="Footer Placeholder 2">
            <a:extLst>
              <a:ext uri="{FF2B5EF4-FFF2-40B4-BE49-F238E27FC236}">
                <a16:creationId xmlns:a16="http://schemas.microsoft.com/office/drawing/2014/main" id="{4275BCF3-5B1B-4243-32BF-773A100D2BF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33FE09E-58B5-BAC2-C130-D348AF1D25B2}"/>
              </a:ext>
            </a:extLst>
          </p:cNvPr>
          <p:cNvSpPr>
            <a:spLocks noGrp="1"/>
          </p:cNvSpPr>
          <p:nvPr>
            <p:ph type="sldNum" sz="quarter" idx="12"/>
          </p:nvPr>
        </p:nvSpPr>
        <p:spPr/>
        <p:txBody>
          <a:bodyPr/>
          <a:lstStyle/>
          <a:p>
            <a:fld id="{B3561BA9-CDCF-4958-B8AB-66F3BF063E13}" type="slidenum">
              <a:rPr lang="en-US" smtClean="0"/>
              <a:t>‹#›</a:t>
            </a:fld>
            <a:endParaRPr lang="en-US"/>
          </a:p>
        </p:txBody>
      </p:sp>
    </p:spTree>
    <p:extLst>
      <p:ext uri="{BB962C8B-B14F-4D97-AF65-F5344CB8AC3E}">
        <p14:creationId xmlns:p14="http://schemas.microsoft.com/office/powerpoint/2010/main" val="1207911208"/>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F2900E-51EB-7EFC-18DE-62BFAA57E914}"/>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NG"/>
          </a:p>
        </p:txBody>
      </p:sp>
      <p:sp>
        <p:nvSpPr>
          <p:cNvPr id="3" name="Content Placeholder 2">
            <a:extLst>
              <a:ext uri="{FF2B5EF4-FFF2-40B4-BE49-F238E27FC236}">
                <a16:creationId xmlns:a16="http://schemas.microsoft.com/office/drawing/2014/main" id="{5F11EF34-92E5-3DE7-B1E3-5773C684728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G"/>
          </a:p>
        </p:txBody>
      </p:sp>
      <p:sp>
        <p:nvSpPr>
          <p:cNvPr id="4" name="Text Placeholder 3">
            <a:extLst>
              <a:ext uri="{FF2B5EF4-FFF2-40B4-BE49-F238E27FC236}">
                <a16:creationId xmlns:a16="http://schemas.microsoft.com/office/drawing/2014/main" id="{2B6B140F-EA8A-1FDE-DAF8-65245799ACE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0A86238C-30F5-4424-2EED-003CF6AA4BF1}"/>
              </a:ext>
            </a:extLst>
          </p:cNvPr>
          <p:cNvSpPr>
            <a:spLocks noGrp="1"/>
          </p:cNvSpPr>
          <p:nvPr>
            <p:ph type="dt" sz="half" idx="10"/>
          </p:nvPr>
        </p:nvSpPr>
        <p:spPr/>
        <p:txBody>
          <a:bodyPr/>
          <a:lstStyle/>
          <a:p>
            <a:fld id="{FDE934FF-F4E1-47C5-9CA5-30A81DDE2BE4}" type="datetimeFigureOut">
              <a:rPr lang="en-US" smtClean="0"/>
              <a:t>11/30/23</a:t>
            </a:fld>
            <a:endParaRPr lang="en-US"/>
          </a:p>
        </p:txBody>
      </p:sp>
      <p:sp>
        <p:nvSpPr>
          <p:cNvPr id="6" name="Footer Placeholder 5">
            <a:extLst>
              <a:ext uri="{FF2B5EF4-FFF2-40B4-BE49-F238E27FC236}">
                <a16:creationId xmlns:a16="http://schemas.microsoft.com/office/drawing/2014/main" id="{76962712-D934-2F6A-3A09-9484F1ED87B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4DAAF7B-AB2F-C997-7D8B-33598AB66DDB}"/>
              </a:ext>
            </a:extLst>
          </p:cNvPr>
          <p:cNvSpPr>
            <a:spLocks noGrp="1"/>
          </p:cNvSpPr>
          <p:nvPr>
            <p:ph type="sldNum" sz="quarter" idx="12"/>
          </p:nvPr>
        </p:nvSpPr>
        <p:spPr/>
        <p:txBody>
          <a:bodyPr/>
          <a:lstStyle/>
          <a:p>
            <a:fld id="{B3561BA9-CDCF-4958-B8AB-66F3BF063E13}" type="slidenum">
              <a:rPr lang="en-US" smtClean="0"/>
              <a:t>‹#›</a:t>
            </a:fld>
            <a:endParaRPr lang="en-US"/>
          </a:p>
        </p:txBody>
      </p:sp>
    </p:spTree>
    <p:extLst>
      <p:ext uri="{BB962C8B-B14F-4D97-AF65-F5344CB8AC3E}">
        <p14:creationId xmlns:p14="http://schemas.microsoft.com/office/powerpoint/2010/main" val="146309629"/>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128319-D06C-1676-D0E2-14BC0869D869}"/>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NG"/>
          </a:p>
        </p:txBody>
      </p:sp>
      <p:sp>
        <p:nvSpPr>
          <p:cNvPr id="3" name="Picture Placeholder 2">
            <a:extLst>
              <a:ext uri="{FF2B5EF4-FFF2-40B4-BE49-F238E27FC236}">
                <a16:creationId xmlns:a16="http://schemas.microsoft.com/office/drawing/2014/main" id="{DAA01E4F-4F87-9649-6187-BF8EE62665D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NG"/>
          </a:p>
        </p:txBody>
      </p:sp>
      <p:sp>
        <p:nvSpPr>
          <p:cNvPr id="4" name="Text Placeholder 3">
            <a:extLst>
              <a:ext uri="{FF2B5EF4-FFF2-40B4-BE49-F238E27FC236}">
                <a16:creationId xmlns:a16="http://schemas.microsoft.com/office/drawing/2014/main" id="{D9EF10FA-CB8B-EC6A-5DCC-2F67DAD7094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D5F73A98-2283-C241-05B2-7B436E47B4B9}"/>
              </a:ext>
            </a:extLst>
          </p:cNvPr>
          <p:cNvSpPr>
            <a:spLocks noGrp="1"/>
          </p:cNvSpPr>
          <p:nvPr>
            <p:ph type="dt" sz="half" idx="10"/>
          </p:nvPr>
        </p:nvSpPr>
        <p:spPr/>
        <p:txBody>
          <a:bodyPr/>
          <a:lstStyle/>
          <a:p>
            <a:fld id="{FDE934FF-F4E1-47C5-9CA5-30A81DDE2BE4}" type="datetimeFigureOut">
              <a:rPr lang="en-US" smtClean="0"/>
              <a:t>11/30/23</a:t>
            </a:fld>
            <a:endParaRPr lang="en-US"/>
          </a:p>
        </p:txBody>
      </p:sp>
      <p:sp>
        <p:nvSpPr>
          <p:cNvPr id="6" name="Footer Placeholder 5">
            <a:extLst>
              <a:ext uri="{FF2B5EF4-FFF2-40B4-BE49-F238E27FC236}">
                <a16:creationId xmlns:a16="http://schemas.microsoft.com/office/drawing/2014/main" id="{AA95CCC8-3D00-475F-E13B-EE69D68A4D5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7914EE9-C032-5276-5546-7C7D188139E8}"/>
              </a:ext>
            </a:extLst>
          </p:cNvPr>
          <p:cNvSpPr>
            <a:spLocks noGrp="1"/>
          </p:cNvSpPr>
          <p:nvPr>
            <p:ph type="sldNum" sz="quarter" idx="12"/>
          </p:nvPr>
        </p:nvSpPr>
        <p:spPr/>
        <p:txBody>
          <a:bodyPr/>
          <a:lstStyle/>
          <a:p>
            <a:fld id="{B3561BA9-CDCF-4958-B8AB-66F3BF063E13}" type="slidenum">
              <a:rPr lang="en-US" smtClean="0"/>
              <a:t>‹#›</a:t>
            </a:fld>
            <a:endParaRPr lang="en-US"/>
          </a:p>
        </p:txBody>
      </p:sp>
    </p:spTree>
    <p:extLst>
      <p:ext uri="{BB962C8B-B14F-4D97-AF65-F5344CB8AC3E}">
        <p14:creationId xmlns:p14="http://schemas.microsoft.com/office/powerpoint/2010/main" val="4275076832"/>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22F1B29-99C0-3BCA-CC59-54EB1B9190E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NG"/>
          </a:p>
        </p:txBody>
      </p:sp>
      <p:sp>
        <p:nvSpPr>
          <p:cNvPr id="3" name="Text Placeholder 2">
            <a:extLst>
              <a:ext uri="{FF2B5EF4-FFF2-40B4-BE49-F238E27FC236}">
                <a16:creationId xmlns:a16="http://schemas.microsoft.com/office/drawing/2014/main" id="{7FA647B7-1EFC-B9EC-4942-BE5F313C8A1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G"/>
          </a:p>
        </p:txBody>
      </p:sp>
      <p:sp>
        <p:nvSpPr>
          <p:cNvPr id="4" name="Date Placeholder 3">
            <a:extLst>
              <a:ext uri="{FF2B5EF4-FFF2-40B4-BE49-F238E27FC236}">
                <a16:creationId xmlns:a16="http://schemas.microsoft.com/office/drawing/2014/main" id="{05165E48-9B8A-BAB8-34F8-0891097DB09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DE934FF-F4E1-47C5-9CA5-30A81DDE2BE4}" type="datetimeFigureOut">
              <a:rPr lang="en-US" smtClean="0"/>
              <a:t>11/30/23</a:t>
            </a:fld>
            <a:endParaRPr lang="en-US"/>
          </a:p>
        </p:txBody>
      </p:sp>
      <p:sp>
        <p:nvSpPr>
          <p:cNvPr id="5" name="Footer Placeholder 4">
            <a:extLst>
              <a:ext uri="{FF2B5EF4-FFF2-40B4-BE49-F238E27FC236}">
                <a16:creationId xmlns:a16="http://schemas.microsoft.com/office/drawing/2014/main" id="{5B5FFA3D-5A81-01F0-F93D-6E547E21185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2E78753-8B71-26F3-825D-A14986D1B31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3561BA9-CDCF-4958-B8AB-66F3BF063E13}" type="slidenum">
              <a:rPr lang="en-US" smtClean="0"/>
              <a:t>‹#›</a:t>
            </a:fld>
            <a:endParaRPr lang="en-US"/>
          </a:p>
        </p:txBody>
      </p:sp>
    </p:spTree>
    <p:extLst>
      <p:ext uri="{BB962C8B-B14F-4D97-AF65-F5344CB8AC3E}">
        <p14:creationId xmlns:p14="http://schemas.microsoft.com/office/powerpoint/2010/main" val="671062050"/>
      </p:ext>
    </p:extLst>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 id="2147483692" r:id="rId12"/>
    <p:sldLayoutId id="2147483694" r:id="rId13"/>
    <p:sldLayoutId id="2147483659" r:id="rId1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NG"/>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8B70E3-5117-39D4-EEBA-0679A6FFCD76}"/>
              </a:ext>
            </a:extLst>
          </p:cNvPr>
          <p:cNvSpPr>
            <a:spLocks noGrp="1"/>
          </p:cNvSpPr>
          <p:nvPr>
            <p:ph type="ctrTitle"/>
          </p:nvPr>
        </p:nvSpPr>
        <p:spPr>
          <a:xfrm>
            <a:off x="453142" y="725467"/>
            <a:ext cx="5414255" cy="2784496"/>
          </a:xfrm>
        </p:spPr>
        <p:txBody>
          <a:bodyPr>
            <a:normAutofit/>
          </a:bodyPr>
          <a:lstStyle/>
          <a:p>
            <a:pPr algn="l"/>
            <a:r>
              <a:rPr lang="en-NG" dirty="0">
                <a:solidFill>
                  <a:schemeClr val="tx2">
                    <a:alpha val="80000"/>
                  </a:schemeClr>
                </a:solidFill>
              </a:rPr>
              <a:t>CO</a:t>
            </a:r>
            <a:r>
              <a:rPr lang="en-NG" baseline="30000" dirty="0">
                <a:solidFill>
                  <a:schemeClr val="tx2">
                    <a:alpha val="80000"/>
                  </a:schemeClr>
                </a:solidFill>
              </a:rPr>
              <a:t>2</a:t>
            </a:r>
            <a:r>
              <a:rPr lang="en-NG" dirty="0">
                <a:solidFill>
                  <a:schemeClr val="tx2">
                    <a:alpha val="80000"/>
                  </a:schemeClr>
                </a:solidFill>
              </a:rPr>
              <a:t> EMISSION IN RWANDA</a:t>
            </a:r>
          </a:p>
        </p:txBody>
      </p:sp>
      <p:sp>
        <p:nvSpPr>
          <p:cNvPr id="3" name="Subtitle 2">
            <a:extLst>
              <a:ext uri="{FF2B5EF4-FFF2-40B4-BE49-F238E27FC236}">
                <a16:creationId xmlns:a16="http://schemas.microsoft.com/office/drawing/2014/main" id="{E89BD1CE-27BD-7102-073E-DF0C1E2A9505}"/>
              </a:ext>
            </a:extLst>
          </p:cNvPr>
          <p:cNvSpPr>
            <a:spLocks noGrp="1"/>
          </p:cNvSpPr>
          <p:nvPr>
            <p:ph type="subTitle" idx="1"/>
          </p:nvPr>
        </p:nvSpPr>
        <p:spPr>
          <a:xfrm>
            <a:off x="453142" y="3602038"/>
            <a:ext cx="5414255" cy="1560594"/>
          </a:xfrm>
        </p:spPr>
        <p:txBody>
          <a:bodyPr>
            <a:normAutofit fontScale="70000" lnSpcReduction="20000"/>
          </a:bodyPr>
          <a:lstStyle/>
          <a:p>
            <a:pPr algn="l"/>
            <a:r>
              <a:rPr lang="en-NG" dirty="0">
                <a:solidFill>
                  <a:schemeClr val="tx2">
                    <a:alpha val="80000"/>
                  </a:schemeClr>
                </a:solidFill>
              </a:rPr>
              <a:t>PRACTICAL MACHINE LEARNING COURSE</a:t>
            </a:r>
          </a:p>
          <a:p>
            <a:pPr algn="l"/>
            <a:r>
              <a:rPr lang="en-NG" dirty="0">
                <a:solidFill>
                  <a:schemeClr val="tx2">
                    <a:alpha val="80000"/>
                  </a:schemeClr>
                </a:solidFill>
              </a:rPr>
              <a:t>CONTRIBUTORS:</a:t>
            </a:r>
          </a:p>
          <a:p>
            <a:pPr algn="l"/>
            <a:r>
              <a:rPr lang="en-NG" dirty="0">
                <a:solidFill>
                  <a:schemeClr val="tx2">
                    <a:alpha val="80000"/>
                  </a:schemeClr>
                </a:solidFill>
              </a:rPr>
              <a:t>1. Peter Utomakili</a:t>
            </a:r>
          </a:p>
          <a:p>
            <a:pPr algn="l"/>
            <a:r>
              <a:rPr lang="en-NG" dirty="0">
                <a:solidFill>
                  <a:schemeClr val="tx2">
                    <a:alpha val="80000"/>
                  </a:schemeClr>
                </a:solidFill>
              </a:rPr>
              <a:t>2. Sameer Ahamed</a:t>
            </a:r>
          </a:p>
          <a:p>
            <a:pPr algn="l"/>
            <a:r>
              <a:rPr lang="en-NG" dirty="0">
                <a:solidFill>
                  <a:schemeClr val="tx2">
                    <a:alpha val="80000"/>
                  </a:schemeClr>
                </a:solidFill>
              </a:rPr>
              <a:t>3. Adejoke Adeoye</a:t>
            </a:r>
          </a:p>
        </p:txBody>
      </p:sp>
      <p:pic>
        <p:nvPicPr>
          <p:cNvPr id="48" name="Picture 47" descr="Connected lines and dots to form a network">
            <a:extLst>
              <a:ext uri="{FF2B5EF4-FFF2-40B4-BE49-F238E27FC236}">
                <a16:creationId xmlns:a16="http://schemas.microsoft.com/office/drawing/2014/main" id="{B6FEA930-D588-E568-0913-37FEC4CB4BB3}"/>
              </a:ext>
            </a:extLst>
          </p:cNvPr>
          <p:cNvPicPr>
            <a:picLocks noChangeAspect="1"/>
          </p:cNvPicPr>
          <p:nvPr/>
        </p:nvPicPr>
        <p:blipFill rotWithShape="1">
          <a:blip r:embed="rId2"/>
          <a:srcRect l="33543" r="16204" b="-1"/>
          <a:stretch/>
        </p:blipFill>
        <p:spPr>
          <a:xfrm>
            <a:off x="6084873" y="-3440"/>
            <a:ext cx="6129950" cy="6861439"/>
          </a:xfrm>
          <a:custGeom>
            <a:avLst/>
            <a:gdLst/>
            <a:ahLst/>
            <a:cxnLst/>
            <a:rect l="l" t="t" r="r" b="b"/>
            <a:pathLst>
              <a:path w="6129950" h="6861439">
                <a:moveTo>
                  <a:pt x="1687527" y="0"/>
                </a:moveTo>
                <a:lnTo>
                  <a:pt x="6129950" y="0"/>
                </a:lnTo>
                <a:lnTo>
                  <a:pt x="6129950" y="6858000"/>
                </a:lnTo>
                <a:lnTo>
                  <a:pt x="5040333" y="6858000"/>
                </a:lnTo>
                <a:lnTo>
                  <a:pt x="5040333" y="6861439"/>
                </a:lnTo>
                <a:lnTo>
                  <a:pt x="272442" y="6861439"/>
                </a:lnTo>
                <a:lnTo>
                  <a:pt x="196402" y="6549696"/>
                </a:lnTo>
                <a:cubicBezTo>
                  <a:pt x="-517926" y="3427393"/>
                  <a:pt x="946083" y="3323532"/>
                  <a:pt x="946083" y="1"/>
                </a:cubicBezTo>
                <a:lnTo>
                  <a:pt x="1687527" y="1"/>
                </a:lnTo>
                <a:close/>
              </a:path>
            </a:pathLst>
          </a:custGeom>
        </p:spPr>
      </p:pic>
    </p:spTree>
    <p:extLst>
      <p:ext uri="{BB962C8B-B14F-4D97-AF65-F5344CB8AC3E}">
        <p14:creationId xmlns:p14="http://schemas.microsoft.com/office/powerpoint/2010/main" val="686465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p:cNvSpPr/>
          <p:nvPr/>
        </p:nvSpPr>
        <p:spPr>
          <a:xfrm>
            <a:off x="1328420" y="1184910"/>
            <a:ext cx="9535795" cy="1137285"/>
          </a:xfrm>
          <a:prstGeom prst="rect">
            <a:avLst/>
          </a:prstGeom>
        </p:spPr>
        <p:txBody>
          <a:bodyPr wrap="square">
            <a:spAutoFit/>
          </a:bodyPr>
          <a:lstStyle/>
          <a:p>
            <a:pPr algn="just"/>
            <a:r>
              <a:rPr lang="en-US" altLang="ko-KR" sz="1400" dirty="0">
                <a:cs typeface="Arial" panose="020B0604020202090204" pitchFamily="34" charset="0"/>
              </a:rPr>
              <a:t>Examine the  features to analyze the percentage of missing values.</a:t>
            </a:r>
          </a:p>
          <a:p>
            <a:pPr algn="just"/>
            <a:r>
              <a:rPr lang="en-US" altLang="ko-KR" sz="1400" dirty="0">
                <a:cs typeface="Arial" panose="020B0604020202090204" pitchFamily="34" charset="0"/>
              </a:rPr>
              <a:t>Rule of Thumb: Some practitioners use a rule of thumb, such as dropping features with more than 50%, 60%, or 70% missing values. In our case since we have about 75 columns, we decided to drop features with more than 40% missing values.</a:t>
            </a:r>
            <a:endParaRPr lang="en-US" altLang="ko-KR" sz="1200" dirty="0">
              <a:cs typeface="Arial" panose="020B0604020202090204" pitchFamily="34" charset="0"/>
            </a:endParaRPr>
          </a:p>
          <a:p>
            <a:r>
              <a:rPr lang="en-US" altLang="ko-KR" sz="1200" dirty="0">
                <a:cs typeface="Arial" panose="020B0604020202090204" pitchFamily="34" charset="0"/>
              </a:rPr>
              <a:t>  </a:t>
            </a:r>
            <a:endParaRPr lang="ko-KR" altLang="en-US" sz="1200" dirty="0">
              <a:cs typeface="Arial" panose="020B0604020202090204" pitchFamily="34" charset="0"/>
            </a:endParaRPr>
          </a:p>
        </p:txBody>
      </p:sp>
      <p:sp>
        <p:nvSpPr>
          <p:cNvPr id="7" name="TextBox 6"/>
          <p:cNvSpPr txBox="1"/>
          <p:nvPr/>
        </p:nvSpPr>
        <p:spPr>
          <a:xfrm>
            <a:off x="381539" y="5509561"/>
            <a:ext cx="5496748" cy="769441"/>
          </a:xfrm>
          <a:prstGeom prst="rect">
            <a:avLst/>
          </a:prstGeom>
          <a:noFill/>
        </p:spPr>
        <p:txBody>
          <a:bodyPr wrap="square" rtlCol="0" anchor="ctr">
            <a:spAutoFit/>
          </a:bodyPr>
          <a:lstStyle/>
          <a:p>
            <a:r>
              <a:rPr lang="en-US" altLang="ko-KR" sz="4400" b="1" dirty="0">
                <a:solidFill>
                  <a:schemeClr val="bg1"/>
                </a:solidFill>
                <a:latin typeface="+mj-lt"/>
                <a:cs typeface="Arial" panose="020B0604020202090204" pitchFamily="34" charset="0"/>
              </a:rPr>
              <a:t>AWESOME SLIDE</a:t>
            </a:r>
          </a:p>
        </p:txBody>
      </p:sp>
      <p:sp>
        <p:nvSpPr>
          <p:cNvPr id="8" name="TextBox 7"/>
          <p:cNvSpPr txBox="1"/>
          <p:nvPr/>
        </p:nvSpPr>
        <p:spPr>
          <a:xfrm>
            <a:off x="381539" y="6196774"/>
            <a:ext cx="5496748" cy="461665"/>
          </a:xfrm>
          <a:prstGeom prst="rect">
            <a:avLst/>
          </a:prstGeom>
          <a:noFill/>
        </p:spPr>
        <p:txBody>
          <a:bodyPr wrap="square" rtlCol="0" anchor="ctr">
            <a:spAutoFit/>
          </a:bodyPr>
          <a:lstStyle/>
          <a:p>
            <a:r>
              <a:rPr lang="en-US" altLang="ko-KR" sz="2400" dirty="0">
                <a:solidFill>
                  <a:schemeClr val="bg1"/>
                </a:solidFill>
                <a:cs typeface="Arial" panose="020B0604020202090204" pitchFamily="34" charset="0"/>
              </a:rPr>
              <a:t>Power Point </a:t>
            </a:r>
            <a:r>
              <a:rPr lang="en-GB" altLang="ko-KR" sz="2400" dirty="0">
                <a:solidFill>
                  <a:schemeClr val="bg1"/>
                </a:solidFill>
                <a:cs typeface="Arial" panose="020B0604020202090204" pitchFamily="34" charset="0"/>
              </a:rPr>
              <a:t>Presentation</a:t>
            </a:r>
            <a:endParaRPr lang="ko-KR" altLang="en-US" sz="2400" dirty="0">
              <a:solidFill>
                <a:schemeClr val="bg1"/>
              </a:solidFill>
              <a:cs typeface="Arial" panose="020B0604020202090204" pitchFamily="34" charset="0"/>
            </a:endParaRPr>
          </a:p>
        </p:txBody>
      </p:sp>
      <p:pic>
        <p:nvPicPr>
          <p:cNvPr id="12" name="Picture 11"/>
          <p:cNvPicPr>
            <a:picLocks noChangeAspect="1"/>
          </p:cNvPicPr>
          <p:nvPr/>
        </p:nvPicPr>
        <p:blipFill>
          <a:blip r:embed="rId2"/>
          <a:stretch>
            <a:fillRect/>
          </a:stretch>
        </p:blipFill>
        <p:spPr>
          <a:xfrm>
            <a:off x="1680210" y="2463800"/>
            <a:ext cx="8514715" cy="4065270"/>
          </a:xfrm>
          <a:prstGeom prst="rect">
            <a:avLst/>
          </a:prstGeom>
        </p:spPr>
      </p:pic>
      <p:sp>
        <p:nvSpPr>
          <p:cNvPr id="4" name="TextBox 4">
            <a:extLst>
              <a:ext uri="{FF2B5EF4-FFF2-40B4-BE49-F238E27FC236}">
                <a16:creationId xmlns:a16="http://schemas.microsoft.com/office/drawing/2014/main" id="{ED282E06-BFC7-8235-76F8-3E68809949FF}"/>
              </a:ext>
            </a:extLst>
          </p:cNvPr>
          <p:cNvSpPr txBox="1"/>
          <p:nvPr/>
        </p:nvSpPr>
        <p:spPr>
          <a:xfrm>
            <a:off x="1507490" y="529937"/>
            <a:ext cx="9168130" cy="584775"/>
          </a:xfrm>
          <a:prstGeom prst="rect">
            <a:avLst/>
          </a:prstGeom>
          <a:noFill/>
          <a:ln>
            <a:solidFill>
              <a:schemeClr val="accent1"/>
            </a:solidFill>
          </a:ln>
        </p:spPr>
        <p:txBody>
          <a:bodyPr wrap="square" rtlCol="0" anchor="ctr">
            <a:spAutoFit/>
          </a:bodyPr>
          <a:lstStyle/>
          <a:p>
            <a:pPr algn="ctr"/>
            <a:r>
              <a:rPr lang="en-US" altLang="ko-KR" sz="3200" dirty="0">
                <a:solidFill>
                  <a:schemeClr val="accent1"/>
                </a:solidFill>
                <a:cs typeface="Arial" panose="020B0604020202090204" pitchFamily="34" charset="0"/>
              </a:rPr>
              <a:t>Feature Selection</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4"/>
          <p:cNvSpPr txBox="1"/>
          <p:nvPr/>
        </p:nvSpPr>
        <p:spPr>
          <a:xfrm>
            <a:off x="1235710" y="372110"/>
            <a:ext cx="8350250" cy="583565"/>
          </a:xfrm>
          <a:prstGeom prst="rect">
            <a:avLst/>
          </a:prstGeom>
          <a:noFill/>
          <a:ln>
            <a:solidFill>
              <a:schemeClr val="accent2">
                <a:lumMod val="40000"/>
                <a:lumOff val="60000"/>
              </a:schemeClr>
            </a:solidFill>
          </a:ln>
        </p:spPr>
        <p:txBody>
          <a:bodyPr wrap="square" rtlCol="0" anchor="ctr">
            <a:spAutoFit/>
          </a:bodyPr>
          <a:lstStyle/>
          <a:p>
            <a:pPr algn="ctr"/>
            <a:r>
              <a:rPr lang="en-US" altLang="ko-KR" sz="3200" dirty="0">
                <a:solidFill>
                  <a:schemeClr val="accent2">
                    <a:lumMod val="40000"/>
                    <a:lumOff val="60000"/>
                  </a:schemeClr>
                </a:solidFill>
                <a:cs typeface="Arial" panose="020B0604020202090204" pitchFamily="34" charset="0"/>
              </a:rPr>
              <a:t>Sub Feature Selection</a:t>
            </a:r>
            <a:r>
              <a:rPr lang="en-US" altLang="ko-KR" sz="3200" dirty="0">
                <a:solidFill>
                  <a:schemeClr val="tx1">
                    <a:lumMod val="65000"/>
                    <a:lumOff val="35000"/>
                  </a:schemeClr>
                </a:solidFill>
                <a:cs typeface="Arial" panose="020B0604020202090204" pitchFamily="34" charset="0"/>
              </a:rPr>
              <a:t> </a:t>
            </a:r>
          </a:p>
        </p:txBody>
      </p:sp>
      <p:sp>
        <p:nvSpPr>
          <p:cNvPr id="4" name="Text Box 3"/>
          <p:cNvSpPr txBox="1"/>
          <p:nvPr/>
        </p:nvSpPr>
        <p:spPr>
          <a:xfrm>
            <a:off x="231140" y="1400810"/>
            <a:ext cx="5165725" cy="5015865"/>
          </a:xfrm>
          <a:prstGeom prst="rect">
            <a:avLst/>
          </a:prstGeom>
          <a:noFill/>
        </p:spPr>
        <p:txBody>
          <a:bodyPr wrap="square" rtlCol="0">
            <a:spAutoFit/>
          </a:bodyPr>
          <a:lstStyle/>
          <a:p>
            <a:pPr algn="just">
              <a:lnSpc>
                <a:spcPct val="100000"/>
              </a:lnSpc>
            </a:pPr>
            <a:r>
              <a:rPr lang="en-US" sz="1600"/>
              <a:t>In the course of developing our machine learning model to predict emission levels, we delve into understanding the relationships between primary features and our target variable.</a:t>
            </a:r>
          </a:p>
          <a:p>
            <a:pPr algn="just">
              <a:lnSpc>
                <a:spcPct val="100000"/>
              </a:lnSpc>
            </a:pPr>
            <a:r>
              <a:rPr lang="en-US" sz="1600"/>
              <a:t>Each primary feature is meticulously dissected into various sub-features, offering a detailed perspective for thorough analysis. Our goal is to pinpoint a representative sub-feature within each primary feature category that exhibits the highest correlation with emission levels. </a:t>
            </a:r>
          </a:p>
          <a:p>
            <a:pPr algn="just">
              <a:lnSpc>
                <a:spcPct val="100000"/>
              </a:lnSpc>
            </a:pPr>
            <a:r>
              <a:rPr lang="en-US" sz="1600"/>
              <a:t>Employing heatmaps as a crucial analytical tool, these visual representations facilitate the identification of sub-features with the strongest correlations. Prioritizing these highly correlated sub-features enhances the predictive accuracy of our model, ensuring efficiency and effectiveness in forecasting emissions based on environmental factors. This strategy allows for a streamlined feature set, reducing complexity while potentially improving overall model performance</a:t>
            </a:r>
          </a:p>
        </p:txBody>
      </p:sp>
      <p:pic>
        <p:nvPicPr>
          <p:cNvPr id="7" name="Picture 6" descr="output"/>
          <p:cNvPicPr>
            <a:picLocks noChangeAspect="1"/>
          </p:cNvPicPr>
          <p:nvPr/>
        </p:nvPicPr>
        <p:blipFill>
          <a:blip r:embed="rId2"/>
          <a:stretch>
            <a:fillRect/>
          </a:stretch>
        </p:blipFill>
        <p:spPr>
          <a:xfrm>
            <a:off x="5709920" y="1303020"/>
            <a:ext cx="6332220" cy="4735830"/>
          </a:xfrm>
          <a:prstGeom prst="rect">
            <a:avLst/>
          </a:prstGeom>
        </p:spPr>
      </p:pic>
      <p:sp>
        <p:nvSpPr>
          <p:cNvPr id="8" name="Slide Number Placeholder 7"/>
          <p:cNvSpPr>
            <a:spLocks noGrp="1"/>
          </p:cNvSpPr>
          <p:nvPr>
            <p:ph type="sldNum" sz="quarter" idx="12"/>
          </p:nvPr>
        </p:nvSpPr>
        <p:spPr/>
        <p:txBody>
          <a:bodyPr/>
          <a:lstStyle/>
          <a:p>
            <a:fld id="{B3561BA9-CDCF-4958-B8AB-66F3BF063E13}" type="slidenum">
              <a:rPr lang="en-US" smtClean="0"/>
              <a:t>11</a:t>
            </a:fld>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Placeholder 14"/>
          <p:cNvPicPr>
            <a:picLocks noGrp="1" noChangeAspect="1"/>
          </p:cNvPicPr>
          <p:nvPr>
            <p:ph idx="1"/>
          </p:nvPr>
        </p:nvPicPr>
        <p:blipFill>
          <a:blip r:embed="rId2"/>
          <a:stretch>
            <a:fillRect/>
          </a:stretch>
        </p:blipFill>
        <p:spPr>
          <a:xfrm>
            <a:off x="363220" y="1678305"/>
            <a:ext cx="5892165" cy="4854575"/>
          </a:xfrm>
          <a:prstGeom prst="rect">
            <a:avLst/>
          </a:prstGeom>
        </p:spPr>
      </p:pic>
      <p:sp>
        <p:nvSpPr>
          <p:cNvPr id="8" name="Slide Number Placeholder 7"/>
          <p:cNvSpPr>
            <a:spLocks noGrp="1"/>
          </p:cNvSpPr>
          <p:nvPr>
            <p:ph type="sldNum" sz="quarter" idx="12"/>
          </p:nvPr>
        </p:nvSpPr>
        <p:spPr/>
        <p:txBody>
          <a:bodyPr/>
          <a:lstStyle/>
          <a:p>
            <a:fld id="{B3561BA9-CDCF-4958-B8AB-66F3BF063E13}" type="slidenum">
              <a:rPr lang="en-US" smtClean="0"/>
              <a:t>12</a:t>
            </a:fld>
            <a:endParaRPr lang="en-US"/>
          </a:p>
        </p:txBody>
      </p:sp>
      <p:sp>
        <p:nvSpPr>
          <p:cNvPr id="6" name="TextBox 4"/>
          <p:cNvSpPr txBox="1"/>
          <p:nvPr/>
        </p:nvSpPr>
        <p:spPr>
          <a:xfrm>
            <a:off x="465455" y="774383"/>
            <a:ext cx="10074910" cy="583565"/>
          </a:xfrm>
          <a:prstGeom prst="rect">
            <a:avLst/>
          </a:prstGeom>
          <a:noFill/>
          <a:ln>
            <a:solidFill>
              <a:schemeClr val="accent2"/>
            </a:solidFill>
          </a:ln>
        </p:spPr>
        <p:txBody>
          <a:bodyPr wrap="square" rtlCol="0" anchor="ctr">
            <a:spAutoFit/>
          </a:bodyPr>
          <a:lstStyle/>
          <a:p>
            <a:pPr algn="ctr"/>
            <a:r>
              <a:rPr lang="en-US" altLang="ko-KR" sz="3200" dirty="0">
                <a:solidFill>
                  <a:schemeClr val="accent2"/>
                </a:solidFill>
                <a:cs typeface="Arial" panose="020B0604020202090204" pitchFamily="34" charset="0"/>
              </a:rPr>
              <a:t>Missing Values :  KNN Imputer </a:t>
            </a:r>
          </a:p>
        </p:txBody>
      </p:sp>
      <p:sp>
        <p:nvSpPr>
          <p:cNvPr id="7" name="Text Box 6"/>
          <p:cNvSpPr txBox="1"/>
          <p:nvPr/>
        </p:nvSpPr>
        <p:spPr>
          <a:xfrm>
            <a:off x="6611620" y="1678305"/>
            <a:ext cx="5193030" cy="3138170"/>
          </a:xfrm>
          <a:prstGeom prst="rect">
            <a:avLst/>
          </a:prstGeom>
          <a:noFill/>
        </p:spPr>
        <p:txBody>
          <a:bodyPr wrap="square" rtlCol="0">
            <a:spAutoFit/>
          </a:bodyPr>
          <a:lstStyle/>
          <a:p>
            <a:pPr>
              <a:lnSpc>
                <a:spcPct val="100000"/>
              </a:lnSpc>
            </a:pPr>
            <a:r>
              <a:rPr lang="en-US"/>
              <a:t>K-Nearest Neighbors (k-NN) Imputation:</a:t>
            </a:r>
          </a:p>
          <a:p>
            <a:pPr>
              <a:lnSpc>
                <a:spcPct val="100000"/>
              </a:lnSpc>
            </a:pPr>
            <a:r>
              <a:rPr lang="en-US"/>
              <a:t>Method: In k-NN imputation, missing values are imputed based on the values of their k-nearest neighbors in the feature space.</a:t>
            </a:r>
          </a:p>
          <a:p>
            <a:pPr>
              <a:lnSpc>
                <a:spcPct val="100000"/>
              </a:lnSpc>
            </a:pPr>
            <a:r>
              <a:rPr lang="en-US"/>
              <a:t>Pros:</a:t>
            </a:r>
          </a:p>
          <a:p>
            <a:pPr>
              <a:lnSpc>
                <a:spcPct val="100000"/>
              </a:lnSpc>
            </a:pPr>
            <a:r>
              <a:rPr lang="en-US"/>
              <a:t>Utilizes information from similar data points, making it more sophisticated than mean or median imputation.</a:t>
            </a:r>
          </a:p>
          <a:p>
            <a:pPr>
              <a:lnSpc>
                <a:spcPct val="100000"/>
              </a:lnSpc>
            </a:pPr>
            <a:r>
              <a:rPr lang="en-US"/>
              <a:t>Preserves the relationships between features.</a:t>
            </a:r>
          </a:p>
          <a:p>
            <a:pPr>
              <a:lnSpc>
                <a:spcPct val="100000"/>
              </a:lnSpc>
            </a:pPr>
            <a:r>
              <a:rPr lang="en-US"/>
              <a:t>Suitable for datasets where missing values are not missing completely at random.</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4"/>
          <p:cNvSpPr txBox="1"/>
          <p:nvPr/>
        </p:nvSpPr>
        <p:spPr>
          <a:xfrm>
            <a:off x="5730240" y="588328"/>
            <a:ext cx="5688330" cy="460375"/>
          </a:xfrm>
          <a:prstGeom prst="rect">
            <a:avLst/>
          </a:prstGeom>
          <a:noFill/>
          <a:ln>
            <a:solidFill>
              <a:schemeClr val="tx1">
                <a:lumMod val="50000"/>
                <a:lumOff val="50000"/>
              </a:schemeClr>
            </a:solidFill>
          </a:ln>
        </p:spPr>
        <p:txBody>
          <a:bodyPr wrap="square" rtlCol="0" anchor="ctr">
            <a:spAutoFit/>
          </a:bodyPr>
          <a:lstStyle/>
          <a:p>
            <a:pPr algn="ctr"/>
            <a:r>
              <a:rPr lang="en-US" altLang="ko-KR" sz="2400" dirty="0">
                <a:solidFill>
                  <a:schemeClr val="tx1">
                    <a:lumMod val="65000"/>
                    <a:lumOff val="35000"/>
                  </a:schemeClr>
                </a:solidFill>
                <a:cs typeface="Arial" panose="020B0604020202090204" pitchFamily="34" charset="0"/>
              </a:rPr>
              <a:t>Time-series Approach </a:t>
            </a:r>
          </a:p>
        </p:txBody>
      </p:sp>
      <p:sp>
        <p:nvSpPr>
          <p:cNvPr id="4" name="Text Box 3"/>
          <p:cNvSpPr txBox="1"/>
          <p:nvPr/>
        </p:nvSpPr>
        <p:spPr>
          <a:xfrm>
            <a:off x="5420360" y="1570990"/>
            <a:ext cx="6082030" cy="5015865"/>
          </a:xfrm>
          <a:prstGeom prst="rect">
            <a:avLst/>
          </a:prstGeom>
          <a:noFill/>
        </p:spPr>
        <p:txBody>
          <a:bodyPr wrap="square" rtlCol="0">
            <a:spAutoFit/>
          </a:bodyPr>
          <a:lstStyle/>
          <a:p>
            <a:r>
              <a:rPr lang="en-US" sz="1600"/>
              <a:t>In the process of refining our dataset for analysis, we deliberately opted to retain only the columns related to latitude, longitude, and week number. This strategic decision was heavily influenced by the valuable insights shared by a domain expert in environmental science, currently pursuing a master's degree. According to their expert knowledge, emissions exhibit intricate connections to time-series variations. This insight prompted us to concentrate on the spatial and temporal aspects of our data. By incorporating latitude and longitude, we ensure that our analysis encompasses the geographic distribution of emissions, acknowledging the significant variability in environmental impacts across different locations. The inclusion of the week number is equally pivotal, enabling us to investigate the temporal fluctuations in emissions from week 0 to week 52. This temporal dimension is crucial for comprehending seasonal patterns, trends, and anomalies in emission levels. Focusing specifically on these columns tailors our analysis to explore the intricate relationship between emissions and their temporal and spatial dynamics, aligning seamlessly with the specialized expertise provided by the environmental science expert.</a:t>
            </a:r>
          </a:p>
        </p:txBody>
      </p:sp>
      <p:pic>
        <p:nvPicPr>
          <p:cNvPr id="3" name="Picture 2"/>
          <p:cNvPicPr>
            <a:picLocks noChangeAspect="1"/>
          </p:cNvPicPr>
          <p:nvPr/>
        </p:nvPicPr>
        <p:blipFill>
          <a:blip r:embed="rId2"/>
          <a:stretch>
            <a:fillRect/>
          </a:stretch>
        </p:blipFill>
        <p:spPr>
          <a:xfrm>
            <a:off x="298450" y="271780"/>
            <a:ext cx="4836160" cy="3683635"/>
          </a:xfrm>
          <a:prstGeom prst="rect">
            <a:avLst/>
          </a:prstGeom>
        </p:spPr>
      </p:pic>
      <p:pic>
        <p:nvPicPr>
          <p:cNvPr id="5" name="Picture 4"/>
          <p:cNvPicPr>
            <a:picLocks noChangeAspect="1"/>
          </p:cNvPicPr>
          <p:nvPr/>
        </p:nvPicPr>
        <p:blipFill>
          <a:blip r:embed="rId3"/>
          <a:stretch>
            <a:fillRect/>
          </a:stretch>
        </p:blipFill>
        <p:spPr>
          <a:xfrm>
            <a:off x="911225" y="3863975"/>
            <a:ext cx="4025265" cy="2722880"/>
          </a:xfrm>
          <a:prstGeom prst="rect">
            <a:avLst/>
          </a:prstGeom>
        </p:spPr>
      </p:pic>
      <p:sp>
        <p:nvSpPr>
          <p:cNvPr id="7" name="Slide Number Placeholder 6"/>
          <p:cNvSpPr>
            <a:spLocks noGrp="1"/>
          </p:cNvSpPr>
          <p:nvPr>
            <p:ph type="sldNum" sz="quarter" idx="12"/>
          </p:nvPr>
        </p:nvSpPr>
        <p:spPr/>
        <p:txBody>
          <a:bodyPr/>
          <a:lstStyle/>
          <a:p>
            <a:fld id="{B3561BA9-CDCF-4958-B8AB-66F3BF063E13}" type="slidenum">
              <a:rPr lang="en-US" smtClean="0"/>
              <a:t>13</a:t>
            </a:fld>
            <a:endParaRPr 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 name="Picture 47" descr="Connected lines and dots to form a network">
            <a:extLst>
              <a:ext uri="{FF2B5EF4-FFF2-40B4-BE49-F238E27FC236}">
                <a16:creationId xmlns:a16="http://schemas.microsoft.com/office/drawing/2014/main" id="{B6FEA930-D588-E568-0913-37FEC4CB4BB3}"/>
              </a:ext>
            </a:extLst>
          </p:cNvPr>
          <p:cNvPicPr>
            <a:picLocks noChangeAspect="1"/>
          </p:cNvPicPr>
          <p:nvPr/>
        </p:nvPicPr>
        <p:blipFill rotWithShape="1">
          <a:blip r:embed="rId2">
            <a:alphaModFix amt="30000"/>
          </a:blip>
          <a:srcRect l="25"/>
          <a:stretch/>
        </p:blipFill>
        <p:spPr>
          <a:xfrm>
            <a:off x="20" y="10"/>
            <a:ext cx="12188932" cy="6857990"/>
          </a:xfrm>
          <a:prstGeom prst="rect">
            <a:avLst/>
          </a:prstGeom>
        </p:spPr>
      </p:pic>
      <p:sp>
        <p:nvSpPr>
          <p:cNvPr id="2" name="Title 1">
            <a:extLst>
              <a:ext uri="{FF2B5EF4-FFF2-40B4-BE49-F238E27FC236}">
                <a16:creationId xmlns:a16="http://schemas.microsoft.com/office/drawing/2014/main" id="{C18B70E3-5117-39D4-EEBA-0679A6FFCD76}"/>
              </a:ext>
            </a:extLst>
          </p:cNvPr>
          <p:cNvSpPr>
            <a:spLocks noGrp="1"/>
          </p:cNvSpPr>
          <p:nvPr>
            <p:ph type="ctrTitle"/>
          </p:nvPr>
        </p:nvSpPr>
        <p:spPr>
          <a:xfrm>
            <a:off x="2186949" y="3522133"/>
            <a:ext cx="7974719" cy="2288382"/>
          </a:xfrm>
        </p:spPr>
        <p:txBody>
          <a:bodyPr anchor="t">
            <a:normAutofit/>
          </a:bodyPr>
          <a:lstStyle/>
          <a:p>
            <a:r>
              <a:rPr lang="en-NG" dirty="0">
                <a:solidFill>
                  <a:schemeClr val="tx2"/>
                </a:solidFill>
              </a:rPr>
              <a:t>MODEL EVALUATION</a:t>
            </a:r>
          </a:p>
        </p:txBody>
      </p:sp>
      <p:sp>
        <p:nvSpPr>
          <p:cNvPr id="3" name="Subtitle 2">
            <a:extLst>
              <a:ext uri="{FF2B5EF4-FFF2-40B4-BE49-F238E27FC236}">
                <a16:creationId xmlns:a16="http://schemas.microsoft.com/office/drawing/2014/main" id="{E89BD1CE-27BD-7102-073E-DF0C1E2A9505}"/>
              </a:ext>
            </a:extLst>
          </p:cNvPr>
          <p:cNvSpPr>
            <a:spLocks noGrp="1"/>
          </p:cNvSpPr>
          <p:nvPr>
            <p:ph type="subTitle" idx="1"/>
          </p:nvPr>
        </p:nvSpPr>
        <p:spPr>
          <a:xfrm>
            <a:off x="2186949" y="725465"/>
            <a:ext cx="7974719" cy="2796668"/>
          </a:xfrm>
        </p:spPr>
        <p:txBody>
          <a:bodyPr anchor="b">
            <a:normAutofit/>
          </a:bodyPr>
          <a:lstStyle/>
          <a:p>
            <a:r>
              <a:rPr lang="en-GB" dirty="0">
                <a:solidFill>
                  <a:schemeClr val="tx2"/>
                </a:solidFill>
              </a:rPr>
              <a:t>TESTING AND COMPARISON</a:t>
            </a:r>
            <a:endParaRPr lang="en-NG" dirty="0">
              <a:solidFill>
                <a:schemeClr val="tx2"/>
              </a:solidFill>
            </a:endParaRPr>
          </a:p>
        </p:txBody>
      </p:sp>
    </p:spTree>
    <p:extLst>
      <p:ext uri="{BB962C8B-B14F-4D97-AF65-F5344CB8AC3E}">
        <p14:creationId xmlns:p14="http://schemas.microsoft.com/office/powerpoint/2010/main" val="19345397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p:nvPr>
            <p:custDataLst>
              <p:tags r:id="rId1"/>
            </p:custDataLst>
          </p:nvPr>
        </p:nvGraphicFramePr>
        <p:xfrm>
          <a:off x="1631315" y="2076450"/>
          <a:ext cx="8255000" cy="3814445"/>
        </p:xfrm>
        <a:graphic>
          <a:graphicData uri="http://schemas.openxmlformats.org/drawingml/2006/table">
            <a:tbl>
              <a:tblPr firstRow="1" bandRow="1">
                <a:tableStyleId>{5C22544A-7EE6-4342-B048-85BDC9FD1C3A}</a:tableStyleId>
              </a:tblPr>
              <a:tblGrid>
                <a:gridCol w="2063750">
                  <a:extLst>
                    <a:ext uri="{9D8B030D-6E8A-4147-A177-3AD203B41FA5}">
                      <a16:colId xmlns:a16="http://schemas.microsoft.com/office/drawing/2014/main" val="20000"/>
                    </a:ext>
                  </a:extLst>
                </a:gridCol>
                <a:gridCol w="2063750">
                  <a:extLst>
                    <a:ext uri="{9D8B030D-6E8A-4147-A177-3AD203B41FA5}">
                      <a16:colId xmlns:a16="http://schemas.microsoft.com/office/drawing/2014/main" val="20001"/>
                    </a:ext>
                  </a:extLst>
                </a:gridCol>
                <a:gridCol w="2063750">
                  <a:extLst>
                    <a:ext uri="{9D8B030D-6E8A-4147-A177-3AD203B41FA5}">
                      <a16:colId xmlns:a16="http://schemas.microsoft.com/office/drawing/2014/main" val="20002"/>
                    </a:ext>
                  </a:extLst>
                </a:gridCol>
                <a:gridCol w="2063750">
                  <a:extLst>
                    <a:ext uri="{9D8B030D-6E8A-4147-A177-3AD203B41FA5}">
                      <a16:colId xmlns:a16="http://schemas.microsoft.com/office/drawing/2014/main" val="20003"/>
                    </a:ext>
                  </a:extLst>
                </a:gridCol>
              </a:tblGrid>
              <a:tr h="485140">
                <a:tc>
                  <a:txBody>
                    <a:bodyPr/>
                    <a:lstStyle/>
                    <a:p>
                      <a:pPr algn="ctr">
                        <a:buNone/>
                      </a:pPr>
                      <a:r>
                        <a:rPr lang="en-US" sz="1600"/>
                        <a:t>MODEL</a:t>
                      </a:r>
                    </a:p>
                  </a:txBody>
                  <a:tcPr/>
                </a:tc>
                <a:tc>
                  <a:txBody>
                    <a:bodyPr/>
                    <a:lstStyle/>
                    <a:p>
                      <a:pPr algn="ctr">
                        <a:buNone/>
                      </a:pPr>
                      <a:r>
                        <a:rPr lang="en-US" sz="1600"/>
                        <a:t>R2 SCORE</a:t>
                      </a:r>
                    </a:p>
                  </a:txBody>
                  <a:tcPr/>
                </a:tc>
                <a:tc>
                  <a:txBody>
                    <a:bodyPr/>
                    <a:lstStyle/>
                    <a:p>
                      <a:pPr algn="ctr">
                        <a:buNone/>
                      </a:pPr>
                      <a:r>
                        <a:rPr lang="en-US" sz="1600"/>
                        <a:t>MSE</a:t>
                      </a:r>
                    </a:p>
                  </a:txBody>
                  <a:tcPr/>
                </a:tc>
                <a:tc>
                  <a:txBody>
                    <a:bodyPr/>
                    <a:lstStyle/>
                    <a:p>
                      <a:pPr algn="ctr">
                        <a:buNone/>
                      </a:pPr>
                      <a:r>
                        <a:rPr lang="en-US" sz="1600"/>
                        <a:t>RMSE</a:t>
                      </a:r>
                    </a:p>
                  </a:txBody>
                  <a:tcPr/>
                </a:tc>
                <a:extLst>
                  <a:ext uri="{0D108BD9-81ED-4DB2-BD59-A6C34878D82A}">
                    <a16:rowId xmlns:a16="http://schemas.microsoft.com/office/drawing/2014/main" val="10000"/>
                  </a:ext>
                </a:extLst>
              </a:tr>
              <a:tr h="539115">
                <a:tc>
                  <a:txBody>
                    <a:bodyPr/>
                    <a:lstStyle/>
                    <a:p>
                      <a:pPr>
                        <a:buNone/>
                      </a:pPr>
                      <a:r>
                        <a:rPr lang="en-US" sz="1200"/>
                        <a:t>RANDOM FOREST</a:t>
                      </a:r>
                    </a:p>
                  </a:txBody>
                  <a:tcPr/>
                </a:tc>
                <a:tc>
                  <a:txBody>
                    <a:bodyPr/>
                    <a:lstStyle/>
                    <a:p>
                      <a:pPr algn="ctr">
                        <a:buNone/>
                      </a:pPr>
                      <a:r>
                        <a:rPr lang="en-US" sz="1400"/>
                        <a:t>96.7</a:t>
                      </a:r>
                    </a:p>
                  </a:txBody>
                  <a:tcPr/>
                </a:tc>
                <a:tc>
                  <a:txBody>
                    <a:bodyPr/>
                    <a:lstStyle/>
                    <a:p>
                      <a:pPr algn="ctr">
                        <a:buNone/>
                      </a:pPr>
                      <a:r>
                        <a:rPr lang="en-US" sz="1400"/>
                        <a:t>670.4</a:t>
                      </a:r>
                    </a:p>
                  </a:txBody>
                  <a:tcPr/>
                </a:tc>
                <a:tc>
                  <a:txBody>
                    <a:bodyPr/>
                    <a:lstStyle/>
                    <a:p>
                      <a:pPr algn="ctr">
                        <a:buNone/>
                      </a:pPr>
                      <a:r>
                        <a:rPr lang="en-US" sz="1400"/>
                        <a:t>25.9</a:t>
                      </a:r>
                    </a:p>
                  </a:txBody>
                  <a:tcPr/>
                </a:tc>
                <a:extLst>
                  <a:ext uri="{0D108BD9-81ED-4DB2-BD59-A6C34878D82A}">
                    <a16:rowId xmlns:a16="http://schemas.microsoft.com/office/drawing/2014/main" val="10001"/>
                  </a:ext>
                </a:extLst>
              </a:tr>
              <a:tr h="607060">
                <a:tc>
                  <a:txBody>
                    <a:bodyPr/>
                    <a:lstStyle/>
                    <a:p>
                      <a:pPr>
                        <a:buNone/>
                      </a:pPr>
                      <a:r>
                        <a:rPr lang="en-US" sz="1200"/>
                        <a:t>DECISION TREE</a:t>
                      </a:r>
                    </a:p>
                  </a:txBody>
                  <a:tcPr/>
                </a:tc>
                <a:tc>
                  <a:txBody>
                    <a:bodyPr/>
                    <a:lstStyle/>
                    <a:p>
                      <a:pPr algn="ctr">
                        <a:buNone/>
                      </a:pPr>
                      <a:r>
                        <a:rPr lang="en-US" sz="1400"/>
                        <a:t>95.6</a:t>
                      </a:r>
                    </a:p>
                  </a:txBody>
                  <a:tcPr/>
                </a:tc>
                <a:tc>
                  <a:txBody>
                    <a:bodyPr/>
                    <a:lstStyle/>
                    <a:p>
                      <a:pPr algn="ctr">
                        <a:buNone/>
                      </a:pPr>
                      <a:r>
                        <a:rPr lang="en-US" sz="1400"/>
                        <a:t>899.1</a:t>
                      </a:r>
                    </a:p>
                  </a:txBody>
                  <a:tcPr/>
                </a:tc>
                <a:tc>
                  <a:txBody>
                    <a:bodyPr/>
                    <a:lstStyle/>
                    <a:p>
                      <a:pPr algn="ctr">
                        <a:buNone/>
                      </a:pPr>
                      <a:r>
                        <a:rPr lang="en-US" sz="1400"/>
                        <a:t>30.0</a:t>
                      </a:r>
                    </a:p>
                  </a:txBody>
                  <a:tcPr/>
                </a:tc>
                <a:extLst>
                  <a:ext uri="{0D108BD9-81ED-4DB2-BD59-A6C34878D82A}">
                    <a16:rowId xmlns:a16="http://schemas.microsoft.com/office/drawing/2014/main" val="10002"/>
                  </a:ext>
                </a:extLst>
              </a:tr>
              <a:tr h="484505">
                <a:tc>
                  <a:txBody>
                    <a:bodyPr/>
                    <a:lstStyle/>
                    <a:p>
                      <a:pPr>
                        <a:buNone/>
                      </a:pPr>
                      <a:r>
                        <a:rPr lang="en-US" sz="1200"/>
                        <a:t>GRADIENT BOOST</a:t>
                      </a:r>
                    </a:p>
                  </a:txBody>
                  <a:tcPr/>
                </a:tc>
                <a:tc>
                  <a:txBody>
                    <a:bodyPr/>
                    <a:lstStyle/>
                    <a:p>
                      <a:pPr algn="ctr">
                        <a:buNone/>
                      </a:pPr>
                      <a:r>
                        <a:rPr lang="en-US" sz="1400"/>
                        <a:t>81.7</a:t>
                      </a:r>
                    </a:p>
                  </a:txBody>
                  <a:tcPr/>
                </a:tc>
                <a:tc>
                  <a:txBody>
                    <a:bodyPr/>
                    <a:lstStyle/>
                    <a:p>
                      <a:pPr algn="ctr">
                        <a:buNone/>
                      </a:pPr>
                      <a:r>
                        <a:rPr lang="en-US" sz="1400"/>
                        <a:t>3807.5</a:t>
                      </a:r>
                    </a:p>
                  </a:txBody>
                  <a:tcPr/>
                </a:tc>
                <a:tc>
                  <a:txBody>
                    <a:bodyPr/>
                    <a:lstStyle/>
                    <a:p>
                      <a:pPr algn="ctr">
                        <a:buNone/>
                      </a:pPr>
                      <a:r>
                        <a:rPr lang="en-US" sz="1400"/>
                        <a:t>61.7</a:t>
                      </a:r>
                    </a:p>
                  </a:txBody>
                  <a:tcPr/>
                </a:tc>
                <a:extLst>
                  <a:ext uri="{0D108BD9-81ED-4DB2-BD59-A6C34878D82A}">
                    <a16:rowId xmlns:a16="http://schemas.microsoft.com/office/drawing/2014/main" val="10003"/>
                  </a:ext>
                </a:extLst>
              </a:tr>
              <a:tr h="485775">
                <a:tc>
                  <a:txBody>
                    <a:bodyPr/>
                    <a:lstStyle/>
                    <a:p>
                      <a:pPr>
                        <a:buNone/>
                      </a:pPr>
                      <a:r>
                        <a:rPr lang="en-US" sz="1200"/>
                        <a:t>KERNEL RIDGE</a:t>
                      </a:r>
                    </a:p>
                  </a:txBody>
                  <a:tcPr/>
                </a:tc>
                <a:tc>
                  <a:txBody>
                    <a:bodyPr/>
                    <a:lstStyle/>
                    <a:p>
                      <a:pPr algn="ctr">
                        <a:buNone/>
                      </a:pPr>
                      <a:r>
                        <a:rPr lang="en-US" sz="1400"/>
                        <a:t>1.06</a:t>
                      </a:r>
                    </a:p>
                  </a:txBody>
                  <a:tcPr/>
                </a:tc>
                <a:tc>
                  <a:txBody>
                    <a:bodyPr/>
                    <a:lstStyle/>
                    <a:p>
                      <a:pPr algn="ctr">
                        <a:buNone/>
                      </a:pPr>
                      <a:r>
                        <a:rPr lang="en-US" sz="1400"/>
                        <a:t>16925.0</a:t>
                      </a:r>
                    </a:p>
                  </a:txBody>
                  <a:tcPr/>
                </a:tc>
                <a:tc>
                  <a:txBody>
                    <a:bodyPr/>
                    <a:lstStyle/>
                    <a:p>
                      <a:pPr algn="ctr">
                        <a:buNone/>
                      </a:pPr>
                      <a:r>
                        <a:rPr lang="en-US" sz="1400"/>
                        <a:t>130.0</a:t>
                      </a:r>
                    </a:p>
                  </a:txBody>
                  <a:tcPr/>
                </a:tc>
                <a:extLst>
                  <a:ext uri="{0D108BD9-81ED-4DB2-BD59-A6C34878D82A}">
                    <a16:rowId xmlns:a16="http://schemas.microsoft.com/office/drawing/2014/main" val="10004"/>
                  </a:ext>
                </a:extLst>
              </a:tr>
              <a:tr h="606425">
                <a:tc>
                  <a:txBody>
                    <a:bodyPr/>
                    <a:lstStyle/>
                    <a:p>
                      <a:pPr>
                        <a:buNone/>
                      </a:pPr>
                      <a:r>
                        <a:rPr lang="en-US" sz="1200"/>
                        <a:t>LINEAR REGRESSOR</a:t>
                      </a:r>
                    </a:p>
                  </a:txBody>
                  <a:tcPr/>
                </a:tc>
                <a:tc>
                  <a:txBody>
                    <a:bodyPr/>
                    <a:lstStyle/>
                    <a:p>
                      <a:pPr algn="ctr">
                        <a:buNone/>
                      </a:pPr>
                      <a:r>
                        <a:rPr lang="en-US" sz="1400"/>
                        <a:t>0.09</a:t>
                      </a:r>
                    </a:p>
                  </a:txBody>
                  <a:tcPr/>
                </a:tc>
                <a:tc>
                  <a:txBody>
                    <a:bodyPr/>
                    <a:lstStyle/>
                    <a:p>
                      <a:pPr algn="ctr">
                        <a:buNone/>
                      </a:pPr>
                      <a:r>
                        <a:rPr lang="en-US" sz="1400"/>
                        <a:t>20572.6</a:t>
                      </a:r>
                    </a:p>
                  </a:txBody>
                  <a:tcPr/>
                </a:tc>
                <a:tc>
                  <a:txBody>
                    <a:bodyPr/>
                    <a:lstStyle/>
                    <a:p>
                      <a:pPr algn="ctr">
                        <a:buNone/>
                      </a:pPr>
                      <a:r>
                        <a:rPr lang="en-US" sz="1400"/>
                        <a:t>140.4</a:t>
                      </a:r>
                    </a:p>
                  </a:txBody>
                  <a:tcPr/>
                </a:tc>
                <a:extLst>
                  <a:ext uri="{0D108BD9-81ED-4DB2-BD59-A6C34878D82A}">
                    <a16:rowId xmlns:a16="http://schemas.microsoft.com/office/drawing/2014/main" val="10005"/>
                  </a:ext>
                </a:extLst>
              </a:tr>
              <a:tr h="606425">
                <a:tc>
                  <a:txBody>
                    <a:bodyPr/>
                    <a:lstStyle/>
                    <a:p>
                      <a:pPr>
                        <a:buNone/>
                      </a:pPr>
                      <a:r>
                        <a:rPr lang="en-US" sz="1200"/>
                        <a:t>LASSO</a:t>
                      </a:r>
                    </a:p>
                  </a:txBody>
                  <a:tcPr/>
                </a:tc>
                <a:tc>
                  <a:txBody>
                    <a:bodyPr/>
                    <a:lstStyle/>
                    <a:p>
                      <a:pPr algn="ctr">
                        <a:buNone/>
                      </a:pPr>
                      <a:r>
                        <a:rPr lang="en-US" sz="1400"/>
                        <a:t>0.09</a:t>
                      </a:r>
                    </a:p>
                  </a:txBody>
                  <a:tcPr/>
                </a:tc>
                <a:tc>
                  <a:txBody>
                    <a:bodyPr/>
                    <a:lstStyle/>
                    <a:p>
                      <a:pPr algn="ctr">
                        <a:buNone/>
                      </a:pPr>
                      <a:r>
                        <a:rPr lang="en-US" sz="1400"/>
                        <a:t>20572.0</a:t>
                      </a:r>
                    </a:p>
                  </a:txBody>
                  <a:tcPr/>
                </a:tc>
                <a:tc>
                  <a:txBody>
                    <a:bodyPr/>
                    <a:lstStyle/>
                    <a:p>
                      <a:pPr algn="ctr">
                        <a:buNone/>
                      </a:pPr>
                      <a:r>
                        <a:rPr lang="en-US" sz="1400"/>
                        <a:t>143.4</a:t>
                      </a:r>
                    </a:p>
                  </a:txBody>
                  <a:tcPr/>
                </a:tc>
                <a:extLst>
                  <a:ext uri="{0D108BD9-81ED-4DB2-BD59-A6C34878D82A}">
                    <a16:rowId xmlns:a16="http://schemas.microsoft.com/office/drawing/2014/main" val="10006"/>
                  </a:ext>
                </a:extLst>
              </a:tr>
            </a:tbl>
          </a:graphicData>
        </a:graphic>
      </p:graphicFrame>
      <p:sp>
        <p:nvSpPr>
          <p:cNvPr id="13" name="TextBox 4"/>
          <p:cNvSpPr txBox="1"/>
          <p:nvPr/>
        </p:nvSpPr>
        <p:spPr>
          <a:xfrm>
            <a:off x="1793240" y="750888"/>
            <a:ext cx="7533005" cy="583565"/>
          </a:xfrm>
          <a:prstGeom prst="rect">
            <a:avLst/>
          </a:prstGeom>
          <a:noFill/>
          <a:ln>
            <a:solidFill>
              <a:schemeClr val="accent1"/>
            </a:solidFill>
          </a:ln>
        </p:spPr>
        <p:txBody>
          <a:bodyPr wrap="square" rtlCol="0" anchor="ctr">
            <a:spAutoFit/>
          </a:bodyPr>
          <a:lstStyle/>
          <a:p>
            <a:pPr algn="ctr"/>
            <a:r>
              <a:rPr lang="en-US" altLang="ko-KR" sz="3200" dirty="0">
                <a:solidFill>
                  <a:schemeClr val="accent1"/>
                </a:solidFill>
                <a:cs typeface="Arial" panose="020B0604020202090204" pitchFamily="34" charset="0"/>
              </a:rPr>
              <a:t>Model Comparison </a:t>
            </a:r>
          </a:p>
        </p:txBody>
      </p:sp>
      <p:sp>
        <p:nvSpPr>
          <p:cNvPr id="20" name="Slide Number Placeholder 19"/>
          <p:cNvSpPr>
            <a:spLocks noGrp="1"/>
          </p:cNvSpPr>
          <p:nvPr>
            <p:ph type="sldNum" sz="quarter" idx="12"/>
          </p:nvPr>
        </p:nvSpPr>
        <p:spPr/>
        <p:txBody>
          <a:bodyPr/>
          <a:lstStyle/>
          <a:p>
            <a:fld id="{B3561BA9-CDCF-4958-B8AB-66F3BF063E13}" type="slidenum">
              <a:rPr lang="en-US" smtClean="0"/>
              <a:t>15</a:t>
            </a:fld>
            <a:endParaRPr 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Users/peter/Documents/GitHub/MACHINE-LEARNING-DSCI6601-PROJECT/Project Proposal/sam.pngsam"/>
          <p:cNvPicPr>
            <a:picLocks noChangeAspect="1"/>
          </p:cNvPicPr>
          <p:nvPr/>
        </p:nvPicPr>
        <p:blipFill>
          <a:blip r:embed="rId2"/>
          <a:srcRect/>
          <a:stretch>
            <a:fillRect/>
          </a:stretch>
        </p:blipFill>
        <p:spPr>
          <a:xfrm>
            <a:off x="449580" y="216535"/>
            <a:ext cx="5293360" cy="3382010"/>
          </a:xfrm>
          <a:prstGeom prst="rect">
            <a:avLst/>
          </a:prstGeom>
        </p:spPr>
      </p:pic>
      <p:sp>
        <p:nvSpPr>
          <p:cNvPr id="2" name="Title 1"/>
          <p:cNvSpPr>
            <a:spLocks noGrp="1"/>
          </p:cNvSpPr>
          <p:nvPr>
            <p:ph type="title"/>
          </p:nvPr>
        </p:nvSpPr>
        <p:spPr>
          <a:xfrm>
            <a:off x="7048500" y="850265"/>
            <a:ext cx="3942080" cy="1458595"/>
          </a:xfrm>
          <a:prstGeom prst="flowChartAlternateProcess">
            <a:avLst/>
          </a:prstGeom>
        </p:spPr>
        <p:style>
          <a:lnRef idx="0">
            <a:schemeClr val="accent5"/>
          </a:lnRef>
          <a:fillRef idx="3">
            <a:schemeClr val="accent5"/>
          </a:fillRef>
          <a:effectRef idx="3">
            <a:schemeClr val="accent5"/>
          </a:effectRef>
          <a:fontRef idx="minor">
            <a:schemeClr val="lt1"/>
          </a:fontRef>
        </p:style>
        <p:txBody>
          <a:bodyPr/>
          <a:lstStyle/>
          <a:p>
            <a:pPr algn="ctr"/>
            <a:r>
              <a:rPr lang="en-US" sz="2400" dirty="0"/>
              <a:t>MODEL PREDICTION </a:t>
            </a:r>
          </a:p>
        </p:txBody>
      </p:sp>
      <p:sp>
        <p:nvSpPr>
          <p:cNvPr id="6" name="Slide Number Placeholder 5"/>
          <p:cNvSpPr>
            <a:spLocks noGrp="1"/>
          </p:cNvSpPr>
          <p:nvPr>
            <p:ph type="sldNum" sz="quarter" idx="12"/>
          </p:nvPr>
        </p:nvSpPr>
        <p:spPr/>
        <p:txBody>
          <a:bodyPr/>
          <a:lstStyle/>
          <a:p>
            <a:fld id="{B3561BA9-CDCF-4958-B8AB-66F3BF063E13}" type="slidenum">
              <a:rPr lang="en-US" smtClean="0"/>
              <a:t>16</a:t>
            </a:fld>
            <a:endParaRPr lang="en-US"/>
          </a:p>
        </p:txBody>
      </p:sp>
      <p:pic>
        <p:nvPicPr>
          <p:cNvPr id="5" name="Picture 4" descr="sam2"/>
          <p:cNvPicPr>
            <a:picLocks noChangeAspect="1"/>
          </p:cNvPicPr>
          <p:nvPr/>
        </p:nvPicPr>
        <p:blipFill>
          <a:blip r:embed="rId3"/>
          <a:stretch>
            <a:fillRect/>
          </a:stretch>
        </p:blipFill>
        <p:spPr>
          <a:xfrm>
            <a:off x="6019800" y="3241040"/>
            <a:ext cx="5525770" cy="344805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825625"/>
            <a:ext cx="10409555" cy="4351655"/>
          </a:xfrm>
        </p:spPr>
        <p:txBody>
          <a:bodyPr>
            <a:normAutofit fontScale="80000" lnSpcReduction="10000"/>
          </a:bodyPr>
          <a:lstStyle/>
          <a:p>
            <a:pPr marL="0" indent="0">
              <a:lnSpc>
                <a:spcPct val="110000"/>
              </a:lnSpc>
              <a:buNone/>
            </a:pPr>
            <a:r>
              <a:rPr lang="en-US" sz="1800" dirty="0"/>
              <a:t>In our study to predict CO2 emissions in Rwanda, we employed two distinct modeling approaches. The first method integrated a range of air pollutants as features alongside spatial and temporal data, hypothesizing that correlations between these pollutants and CO2 emissions would be indicative of overall emission levels. The second method relied exclusively on time-series data, capitalizing on the temporal patterns in emission levels without considering additional pollutant data.</a:t>
            </a:r>
          </a:p>
          <a:p>
            <a:pPr marL="0" indent="0">
              <a:lnSpc>
                <a:spcPct val="110000"/>
              </a:lnSpc>
              <a:buNone/>
            </a:pPr>
            <a:r>
              <a:rPr lang="en-US" sz="1800" dirty="0"/>
              <a:t>The results were clear: the time-series approach yielded superior predictions. This suggests that, in the Rwandan context, temporal dynamics play a more significant role than the interplay between various air pollutants when it comes to forecasting CO2 emissions. The strength of the time-series model may lie in its capacity to capture patterns and trends over time, which appear to be highly predictive of emission levels.</a:t>
            </a:r>
          </a:p>
          <a:p>
            <a:pPr marL="0" indent="0">
              <a:lnSpc>
                <a:spcPct val="110000"/>
              </a:lnSpc>
              <a:buNone/>
            </a:pPr>
            <a:r>
              <a:rPr lang="en-US" sz="1800" dirty="0"/>
              <a:t>Further analysis of model performance revealed that tree-based methods, specifically the Decision Tree Regressor and the Random Forest algorithm, were particularly effective on this dataset. These methods are known for their ability to handle non-linear relationships and complex interactions between features, which likely contributed to their success in capturing the nuances of the emission data.</a:t>
            </a:r>
          </a:p>
          <a:p>
            <a:pPr marL="0" indent="0">
              <a:lnSpc>
                <a:spcPct val="110000"/>
              </a:lnSpc>
              <a:buNone/>
            </a:pPr>
            <a:r>
              <a:rPr lang="en-US" sz="1800" dirty="0"/>
              <a:t>On the other hand, the Linear Regression model did not perform as well. This was indicative of the data's non-linear nature, which Linear Regression, with its assumption of linearity, could not adequately capture. The failure of this model underscores the importance of selecting a model that aligns with the underlying data structure.</a:t>
            </a:r>
          </a:p>
          <a:p>
            <a:pPr marL="0" indent="0">
              <a:lnSpc>
                <a:spcPct val="110000"/>
              </a:lnSpc>
              <a:buNone/>
            </a:pPr>
            <a:r>
              <a:rPr lang="en-US" sz="1800" dirty="0"/>
              <a:t>In conclusion, when predicting CO2 emissions in Rwanda, a time-series analysis provides a robust framework, especially when employing tree-based models that excel in deciphering the intricate patterns present in such environmental data. These findings can guide future efforts in environmental modeling and help policymakers in Rwanda and similar contexts to better understand and predict CO2 emissions, leading to more informed and effective environmental strategies.</a:t>
            </a:r>
          </a:p>
        </p:txBody>
      </p:sp>
      <p:sp>
        <p:nvSpPr>
          <p:cNvPr id="5" name="Slide Number Placeholder 4"/>
          <p:cNvSpPr>
            <a:spLocks noGrp="1"/>
          </p:cNvSpPr>
          <p:nvPr>
            <p:ph type="sldNum" sz="quarter" idx="12"/>
          </p:nvPr>
        </p:nvSpPr>
        <p:spPr/>
        <p:txBody>
          <a:bodyPr/>
          <a:lstStyle/>
          <a:p>
            <a:fld id="{B3561BA9-CDCF-4958-B8AB-66F3BF063E13}" type="slidenum">
              <a:rPr lang="en-US" smtClean="0"/>
              <a:t>17</a:t>
            </a:fld>
            <a:endParaRPr lang="en-US"/>
          </a:p>
        </p:txBody>
      </p:sp>
      <p:sp>
        <p:nvSpPr>
          <p:cNvPr id="4" name="Title 1">
            <a:extLst>
              <a:ext uri="{FF2B5EF4-FFF2-40B4-BE49-F238E27FC236}">
                <a16:creationId xmlns:a16="http://schemas.microsoft.com/office/drawing/2014/main" id="{0C9BEC8F-D811-C0FF-5C95-3A0DD9B85A00}"/>
              </a:ext>
            </a:extLst>
          </p:cNvPr>
          <p:cNvSpPr txBox="1">
            <a:spLocks/>
          </p:cNvSpPr>
          <p:nvPr/>
        </p:nvSpPr>
        <p:spPr>
          <a:xfrm>
            <a:off x="971194" y="349830"/>
            <a:ext cx="10276561" cy="1057629"/>
          </a:xfrm>
          <a:prstGeom prst="rect">
            <a:avLst/>
          </a:prstGeom>
          <a:ln>
            <a:solidFill>
              <a:schemeClr val="tx1">
                <a:lumMod val="65000"/>
                <a:lumOff val="35000"/>
              </a:schemeClr>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chemeClr val="tx1">
                    <a:lumMod val="65000"/>
                    <a:lumOff val="35000"/>
                  </a:schemeClr>
                </a:solidFill>
              </a:rPr>
              <a:t>Project Conclusion</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825625"/>
            <a:ext cx="10515600" cy="2898775"/>
          </a:xfrm>
        </p:spPr>
        <p:txBody>
          <a:bodyPr/>
          <a:lstStyle/>
          <a:p>
            <a:pPr marL="0" indent="0">
              <a:buNone/>
            </a:pPr>
            <a:r>
              <a:rPr lang="en-US" sz="1400" dirty="0"/>
              <a:t>Due to the limited availability of data, we couldn't consider 2020 as an outlier, which could improve the model.</a:t>
            </a:r>
          </a:p>
          <a:p>
            <a:pPr marL="0" indent="0">
              <a:buNone/>
            </a:pPr>
            <a:r>
              <a:rPr lang="en-US" sz="1400" dirty="0"/>
              <a:t>Secondly, Integrating weather-related features such as temperature, humidity, wind speed, and atmospheric pressure, as these factors significantly impact emissions.</a:t>
            </a:r>
          </a:p>
          <a:p>
            <a:pPr marL="0" indent="0">
              <a:buNone/>
            </a:pPr>
            <a:r>
              <a:rPr lang="en-US" sz="1400" dirty="0"/>
              <a:t>Furthermore, we can explore advanced modelling techniques especially neural networks that capture complex relationships in data. Some examples are Recurrent Neural Networks (RNNs) and Long Short-Term Memory (LSTM) networks are suitable for time series data.</a:t>
            </a:r>
          </a:p>
          <a:p>
            <a:pPr marL="0" indent="0">
              <a:buNone/>
            </a:pPr>
            <a:endParaRPr lang="en-US" sz="1400" dirty="0"/>
          </a:p>
        </p:txBody>
      </p:sp>
      <p:sp>
        <p:nvSpPr>
          <p:cNvPr id="5" name="Slide Number Placeholder 4"/>
          <p:cNvSpPr>
            <a:spLocks noGrp="1"/>
          </p:cNvSpPr>
          <p:nvPr>
            <p:ph type="sldNum" sz="quarter" idx="12"/>
          </p:nvPr>
        </p:nvSpPr>
        <p:spPr/>
        <p:txBody>
          <a:bodyPr/>
          <a:lstStyle/>
          <a:p>
            <a:fld id="{B3561BA9-CDCF-4958-B8AB-66F3BF063E13}" type="slidenum">
              <a:rPr lang="en-US" smtClean="0"/>
              <a:t>18</a:t>
            </a:fld>
            <a:endParaRPr lang="en-US"/>
          </a:p>
        </p:txBody>
      </p:sp>
      <p:sp>
        <p:nvSpPr>
          <p:cNvPr id="7" name="Title 1">
            <a:extLst>
              <a:ext uri="{FF2B5EF4-FFF2-40B4-BE49-F238E27FC236}">
                <a16:creationId xmlns:a16="http://schemas.microsoft.com/office/drawing/2014/main" id="{853F1A53-2B77-6CA2-FE47-33D58EAFFD4B}"/>
              </a:ext>
            </a:extLst>
          </p:cNvPr>
          <p:cNvSpPr txBox="1">
            <a:spLocks/>
          </p:cNvSpPr>
          <p:nvPr/>
        </p:nvSpPr>
        <p:spPr>
          <a:xfrm>
            <a:off x="971194" y="349830"/>
            <a:ext cx="10276561" cy="1057629"/>
          </a:xfrm>
          <a:prstGeom prst="rect">
            <a:avLst/>
          </a:prstGeom>
          <a:ln>
            <a:solidFill>
              <a:schemeClr val="tx1">
                <a:lumMod val="65000"/>
                <a:lumOff val="35000"/>
              </a:schemeClr>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chemeClr val="tx1">
                    <a:lumMod val="65000"/>
                    <a:lumOff val="35000"/>
                  </a:schemeClr>
                </a:solidFill>
              </a:rPr>
              <a:t>Future Work</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8B70E3-5117-39D4-EEBA-0679A6FFCD76}"/>
              </a:ext>
            </a:extLst>
          </p:cNvPr>
          <p:cNvSpPr>
            <a:spLocks noGrp="1"/>
          </p:cNvSpPr>
          <p:nvPr>
            <p:ph type="ctrTitle"/>
          </p:nvPr>
        </p:nvSpPr>
        <p:spPr>
          <a:xfrm>
            <a:off x="453142" y="725467"/>
            <a:ext cx="5414255" cy="2784496"/>
          </a:xfrm>
        </p:spPr>
        <p:txBody>
          <a:bodyPr>
            <a:normAutofit/>
          </a:bodyPr>
          <a:lstStyle/>
          <a:p>
            <a:pPr algn="l"/>
            <a:r>
              <a:rPr lang="en-NG" sz="5000" dirty="0">
                <a:solidFill>
                  <a:schemeClr val="tx2">
                    <a:alpha val="80000"/>
                  </a:schemeClr>
                </a:solidFill>
              </a:rPr>
              <a:t>Thank You</a:t>
            </a:r>
          </a:p>
        </p:txBody>
      </p:sp>
      <p:sp>
        <p:nvSpPr>
          <p:cNvPr id="3" name="Subtitle 2">
            <a:extLst>
              <a:ext uri="{FF2B5EF4-FFF2-40B4-BE49-F238E27FC236}">
                <a16:creationId xmlns:a16="http://schemas.microsoft.com/office/drawing/2014/main" id="{E89BD1CE-27BD-7102-073E-DF0C1E2A9505}"/>
              </a:ext>
            </a:extLst>
          </p:cNvPr>
          <p:cNvSpPr>
            <a:spLocks noGrp="1"/>
          </p:cNvSpPr>
          <p:nvPr>
            <p:ph type="subTitle" idx="1"/>
          </p:nvPr>
        </p:nvSpPr>
        <p:spPr>
          <a:xfrm>
            <a:off x="453142" y="3602038"/>
            <a:ext cx="5414255" cy="1560594"/>
          </a:xfrm>
        </p:spPr>
        <p:txBody>
          <a:bodyPr>
            <a:normAutofit/>
          </a:bodyPr>
          <a:lstStyle/>
          <a:p>
            <a:pPr algn="l"/>
            <a:r>
              <a:rPr lang="en-GB" dirty="0">
                <a:solidFill>
                  <a:schemeClr val="tx2">
                    <a:alpha val="80000"/>
                  </a:schemeClr>
                </a:solidFill>
              </a:rPr>
              <a:t>Prediction CO</a:t>
            </a:r>
            <a:r>
              <a:rPr lang="en-GB" baseline="30000" dirty="0">
                <a:solidFill>
                  <a:schemeClr val="tx2">
                    <a:alpha val="80000"/>
                  </a:schemeClr>
                </a:solidFill>
              </a:rPr>
              <a:t>2</a:t>
            </a:r>
            <a:r>
              <a:rPr lang="en-GB" dirty="0">
                <a:solidFill>
                  <a:schemeClr val="tx2">
                    <a:alpha val="80000"/>
                  </a:schemeClr>
                </a:solidFill>
              </a:rPr>
              <a:t> prediction in Rwanda</a:t>
            </a:r>
            <a:endParaRPr lang="en-NG" dirty="0">
              <a:solidFill>
                <a:schemeClr val="tx2">
                  <a:alpha val="80000"/>
                </a:schemeClr>
              </a:solidFill>
            </a:endParaRPr>
          </a:p>
        </p:txBody>
      </p:sp>
      <p:pic>
        <p:nvPicPr>
          <p:cNvPr id="48" name="Picture 47" descr="Connected lines and dots to form a network">
            <a:extLst>
              <a:ext uri="{FF2B5EF4-FFF2-40B4-BE49-F238E27FC236}">
                <a16:creationId xmlns:a16="http://schemas.microsoft.com/office/drawing/2014/main" id="{B6FEA930-D588-E568-0913-37FEC4CB4BB3}"/>
              </a:ext>
            </a:extLst>
          </p:cNvPr>
          <p:cNvPicPr>
            <a:picLocks noChangeAspect="1"/>
          </p:cNvPicPr>
          <p:nvPr/>
        </p:nvPicPr>
        <p:blipFill rotWithShape="1">
          <a:blip r:embed="rId2"/>
          <a:srcRect l="21887" r="21864" b="2"/>
          <a:stretch/>
        </p:blipFill>
        <p:spPr>
          <a:xfrm>
            <a:off x="6025896" y="457200"/>
            <a:ext cx="5879592" cy="5879592"/>
          </a:xfrm>
          <a:custGeom>
            <a:avLst/>
            <a:gdLst/>
            <a:ahLst/>
            <a:cxnLst/>
            <a:rect l="l" t="t" r="r" b="b"/>
            <a:pathLst>
              <a:path w="5777910" h="5777910">
                <a:moveTo>
                  <a:pt x="2888955" y="0"/>
                </a:moveTo>
                <a:cubicBezTo>
                  <a:pt x="4484481" y="0"/>
                  <a:pt x="5777910" y="1293429"/>
                  <a:pt x="5777910" y="2888955"/>
                </a:cubicBezTo>
                <a:cubicBezTo>
                  <a:pt x="5777910" y="4484481"/>
                  <a:pt x="4484481" y="5777910"/>
                  <a:pt x="2888955" y="5777910"/>
                </a:cubicBezTo>
                <a:cubicBezTo>
                  <a:pt x="1293429" y="5777910"/>
                  <a:pt x="0" y="4484481"/>
                  <a:pt x="0" y="2888955"/>
                </a:cubicBezTo>
                <a:cubicBezTo>
                  <a:pt x="0" y="1293429"/>
                  <a:pt x="1293429" y="0"/>
                  <a:pt x="2888955" y="0"/>
                </a:cubicBezTo>
                <a:close/>
              </a:path>
            </a:pathLst>
          </a:custGeom>
        </p:spPr>
      </p:pic>
    </p:spTree>
    <p:extLst>
      <p:ext uri="{BB962C8B-B14F-4D97-AF65-F5344CB8AC3E}">
        <p14:creationId xmlns:p14="http://schemas.microsoft.com/office/powerpoint/2010/main" val="2359600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fontScale="92500" lnSpcReduction="10000"/>
          </a:bodyPr>
          <a:lstStyle/>
          <a:p>
            <a:r>
              <a:rPr lang="en-US" dirty="0"/>
              <a:t>CONTENT</a:t>
            </a:r>
          </a:p>
        </p:txBody>
      </p:sp>
      <p:cxnSp>
        <p:nvCxnSpPr>
          <p:cNvPr id="4" name="Straight Connector 3"/>
          <p:cNvCxnSpPr>
            <a:endCxn id="11" idx="2"/>
          </p:cNvCxnSpPr>
          <p:nvPr/>
        </p:nvCxnSpPr>
        <p:spPr>
          <a:xfrm>
            <a:off x="0" y="4965682"/>
            <a:ext cx="3001168" cy="0"/>
          </a:xfrm>
          <a:prstGeom prst="line">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5" name="Straight Connector 4"/>
          <p:cNvCxnSpPr>
            <a:stCxn id="11" idx="6"/>
            <a:endCxn id="12" idx="3"/>
          </p:cNvCxnSpPr>
          <p:nvPr/>
        </p:nvCxnSpPr>
        <p:spPr>
          <a:xfrm flipV="1">
            <a:off x="3164913" y="4409152"/>
            <a:ext cx="1217014" cy="556530"/>
          </a:xfrm>
          <a:prstGeom prst="line">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a:endCxn id="13" idx="2"/>
          </p:cNvCxnSpPr>
          <p:nvPr/>
        </p:nvCxnSpPr>
        <p:spPr>
          <a:xfrm>
            <a:off x="4439818" y="4357819"/>
            <a:ext cx="1884166" cy="223827"/>
          </a:xfrm>
          <a:prstGeom prst="line">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a:endCxn id="14" idx="3"/>
          </p:cNvCxnSpPr>
          <p:nvPr/>
        </p:nvCxnSpPr>
        <p:spPr>
          <a:xfrm flipV="1">
            <a:off x="6935261" y="2990957"/>
            <a:ext cx="1175608" cy="1088224"/>
          </a:xfrm>
          <a:prstGeom prst="line">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a:stCxn id="37" idx="85"/>
          </p:cNvCxnSpPr>
          <p:nvPr/>
        </p:nvCxnSpPr>
        <p:spPr>
          <a:xfrm flipH="1">
            <a:off x="6410266" y="4151603"/>
            <a:ext cx="419642" cy="426577"/>
          </a:xfrm>
          <a:prstGeom prst="line">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a:stCxn id="14" idx="6"/>
            <a:endCxn id="15" idx="1"/>
          </p:cNvCxnSpPr>
          <p:nvPr/>
        </p:nvCxnSpPr>
        <p:spPr>
          <a:xfrm>
            <a:off x="8250634" y="2933064"/>
            <a:ext cx="1318874" cy="734045"/>
          </a:xfrm>
          <a:prstGeom prst="line">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a:stCxn id="15" idx="7"/>
          </p:cNvCxnSpPr>
          <p:nvPr/>
        </p:nvCxnSpPr>
        <p:spPr>
          <a:xfrm flipV="1">
            <a:off x="9685290" y="2074287"/>
            <a:ext cx="2506712" cy="1592823"/>
          </a:xfrm>
          <a:prstGeom prst="line">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a:off x="3001168" y="4883811"/>
            <a:ext cx="163742" cy="163742"/>
          </a:xfrm>
          <a:prstGeom prst="ellipse">
            <a:avLst/>
          </a:prstGeom>
          <a:solidFill>
            <a:schemeClr val="bg1"/>
          </a:solidFill>
          <a:ln w="508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2700"/>
          </a:p>
        </p:txBody>
      </p:sp>
      <p:sp>
        <p:nvSpPr>
          <p:cNvPr id="12" name="Oval 11"/>
          <p:cNvSpPr/>
          <p:nvPr/>
        </p:nvSpPr>
        <p:spPr>
          <a:xfrm>
            <a:off x="4357946" y="4269389"/>
            <a:ext cx="163742" cy="163742"/>
          </a:xfrm>
          <a:prstGeom prst="ellipse">
            <a:avLst/>
          </a:prstGeom>
          <a:solidFill>
            <a:schemeClr val="bg1"/>
          </a:solidFill>
          <a:ln w="508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2700"/>
          </a:p>
        </p:txBody>
      </p:sp>
      <p:sp>
        <p:nvSpPr>
          <p:cNvPr id="13" name="Oval 12"/>
          <p:cNvSpPr/>
          <p:nvPr/>
        </p:nvSpPr>
        <p:spPr>
          <a:xfrm>
            <a:off x="6323984" y="4499775"/>
            <a:ext cx="163742" cy="163742"/>
          </a:xfrm>
          <a:prstGeom prst="ellipse">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2700"/>
          </a:p>
        </p:txBody>
      </p:sp>
      <p:sp>
        <p:nvSpPr>
          <p:cNvPr id="14" name="Oval 13"/>
          <p:cNvSpPr/>
          <p:nvPr/>
        </p:nvSpPr>
        <p:spPr>
          <a:xfrm>
            <a:off x="8086890" y="2851194"/>
            <a:ext cx="163742" cy="163742"/>
          </a:xfrm>
          <a:prstGeom prst="ellipse">
            <a:avLst/>
          </a:prstGeom>
          <a:solidFill>
            <a:schemeClr val="bg1"/>
          </a:solidFill>
          <a:ln w="508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2700"/>
          </a:p>
        </p:txBody>
      </p:sp>
      <p:sp>
        <p:nvSpPr>
          <p:cNvPr id="15" name="Oval 14"/>
          <p:cNvSpPr/>
          <p:nvPr/>
        </p:nvSpPr>
        <p:spPr>
          <a:xfrm>
            <a:off x="9545526" y="3643130"/>
            <a:ext cx="163742" cy="163742"/>
          </a:xfrm>
          <a:prstGeom prst="ellipse">
            <a:avLst/>
          </a:prstGeom>
          <a:solidFill>
            <a:schemeClr val="bg1"/>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2700"/>
          </a:p>
        </p:txBody>
      </p:sp>
      <p:sp>
        <p:nvSpPr>
          <p:cNvPr id="16" name="TextBox 15"/>
          <p:cNvSpPr txBox="1"/>
          <p:nvPr/>
        </p:nvSpPr>
        <p:spPr>
          <a:xfrm>
            <a:off x="4067566" y="3585018"/>
            <a:ext cx="744506" cy="584775"/>
          </a:xfrm>
          <a:prstGeom prst="rect">
            <a:avLst/>
          </a:prstGeom>
          <a:noFill/>
        </p:spPr>
        <p:txBody>
          <a:bodyPr wrap="square" rtlCol="0" anchor="ctr">
            <a:spAutoFit/>
          </a:bodyPr>
          <a:lstStyle/>
          <a:p>
            <a:pPr algn="ctr"/>
            <a:r>
              <a:rPr lang="en-US" altLang="ko-KR" sz="3200" b="1" dirty="0">
                <a:solidFill>
                  <a:schemeClr val="accent1"/>
                </a:solidFill>
                <a:cs typeface="Arial" panose="020B0604020202090204" pitchFamily="34" charset="0"/>
              </a:rPr>
              <a:t>02</a:t>
            </a:r>
            <a:endParaRPr lang="ko-KR" altLang="en-US" sz="3200" b="1" dirty="0">
              <a:solidFill>
                <a:schemeClr val="accent1"/>
              </a:solidFill>
              <a:cs typeface="Arial" panose="020B0604020202090204" pitchFamily="34" charset="0"/>
            </a:endParaRPr>
          </a:p>
        </p:txBody>
      </p:sp>
      <p:sp>
        <p:nvSpPr>
          <p:cNvPr id="17" name="TextBox 16"/>
          <p:cNvSpPr txBox="1"/>
          <p:nvPr/>
        </p:nvSpPr>
        <p:spPr>
          <a:xfrm>
            <a:off x="6031113" y="4905200"/>
            <a:ext cx="744506" cy="584775"/>
          </a:xfrm>
          <a:prstGeom prst="rect">
            <a:avLst/>
          </a:prstGeom>
          <a:noFill/>
        </p:spPr>
        <p:txBody>
          <a:bodyPr wrap="square" rtlCol="0" anchor="ctr">
            <a:spAutoFit/>
          </a:bodyPr>
          <a:lstStyle/>
          <a:p>
            <a:pPr algn="ctr"/>
            <a:r>
              <a:rPr lang="en-US" altLang="ko-KR" sz="3200" b="1" dirty="0">
                <a:solidFill>
                  <a:schemeClr val="accent2"/>
                </a:solidFill>
                <a:cs typeface="Arial" panose="020B0604020202090204" pitchFamily="34" charset="0"/>
              </a:rPr>
              <a:t>03</a:t>
            </a:r>
            <a:endParaRPr lang="ko-KR" altLang="en-US" sz="3200" b="1" dirty="0">
              <a:solidFill>
                <a:schemeClr val="accent2"/>
              </a:solidFill>
              <a:cs typeface="Arial" panose="020B0604020202090204" pitchFamily="34" charset="0"/>
            </a:endParaRPr>
          </a:p>
        </p:txBody>
      </p:sp>
      <p:sp>
        <p:nvSpPr>
          <p:cNvPr id="18" name="TextBox 17"/>
          <p:cNvSpPr txBox="1"/>
          <p:nvPr/>
        </p:nvSpPr>
        <p:spPr>
          <a:xfrm>
            <a:off x="7796510" y="2053468"/>
            <a:ext cx="744506" cy="584775"/>
          </a:xfrm>
          <a:prstGeom prst="rect">
            <a:avLst/>
          </a:prstGeom>
          <a:noFill/>
        </p:spPr>
        <p:txBody>
          <a:bodyPr wrap="square" rtlCol="0" anchor="ctr">
            <a:spAutoFit/>
          </a:bodyPr>
          <a:lstStyle/>
          <a:p>
            <a:pPr algn="ctr"/>
            <a:r>
              <a:rPr lang="en-US" altLang="ko-KR" sz="3200" b="1" dirty="0">
                <a:solidFill>
                  <a:schemeClr val="accent3"/>
                </a:solidFill>
                <a:cs typeface="Arial" panose="020B0604020202090204" pitchFamily="34" charset="0"/>
              </a:rPr>
              <a:t>04</a:t>
            </a:r>
            <a:endParaRPr lang="ko-KR" altLang="en-US" sz="3200" b="1" dirty="0">
              <a:solidFill>
                <a:schemeClr val="accent3"/>
              </a:solidFill>
              <a:cs typeface="Arial" panose="020B0604020202090204" pitchFamily="34" charset="0"/>
            </a:endParaRPr>
          </a:p>
        </p:txBody>
      </p:sp>
      <p:sp>
        <p:nvSpPr>
          <p:cNvPr id="19" name="TextBox 18"/>
          <p:cNvSpPr txBox="1"/>
          <p:nvPr/>
        </p:nvSpPr>
        <p:spPr>
          <a:xfrm>
            <a:off x="9255146" y="3945055"/>
            <a:ext cx="744506" cy="584775"/>
          </a:xfrm>
          <a:prstGeom prst="rect">
            <a:avLst/>
          </a:prstGeom>
          <a:noFill/>
        </p:spPr>
        <p:txBody>
          <a:bodyPr wrap="square" rtlCol="0" anchor="ctr">
            <a:spAutoFit/>
          </a:bodyPr>
          <a:lstStyle/>
          <a:p>
            <a:pPr algn="ctr"/>
            <a:r>
              <a:rPr lang="en-US" altLang="ko-KR" sz="3200" b="1" dirty="0">
                <a:solidFill>
                  <a:schemeClr val="accent4"/>
                </a:solidFill>
                <a:cs typeface="Arial" panose="020B0604020202090204" pitchFamily="34" charset="0"/>
              </a:rPr>
              <a:t>05</a:t>
            </a:r>
            <a:endParaRPr lang="ko-KR" altLang="en-US" sz="3200" b="1" dirty="0">
              <a:solidFill>
                <a:schemeClr val="accent4"/>
              </a:solidFill>
              <a:cs typeface="Arial" panose="020B0604020202090204" pitchFamily="34" charset="0"/>
            </a:endParaRPr>
          </a:p>
        </p:txBody>
      </p:sp>
      <p:grpSp>
        <p:nvGrpSpPr>
          <p:cNvPr id="20" name="Group 19"/>
          <p:cNvGrpSpPr/>
          <p:nvPr/>
        </p:nvGrpSpPr>
        <p:grpSpPr>
          <a:xfrm>
            <a:off x="2276072" y="3285391"/>
            <a:ext cx="1731699" cy="867224"/>
            <a:chOff x="993672" y="3632214"/>
            <a:chExt cx="1989414" cy="867224"/>
          </a:xfrm>
        </p:grpSpPr>
        <p:sp>
          <p:nvSpPr>
            <p:cNvPr id="21" name="TextBox 20"/>
            <p:cNvSpPr txBox="1"/>
            <p:nvPr/>
          </p:nvSpPr>
          <p:spPr>
            <a:xfrm>
              <a:off x="993672" y="3632214"/>
              <a:ext cx="1989414" cy="275590"/>
            </a:xfrm>
            <a:prstGeom prst="rect">
              <a:avLst/>
            </a:prstGeom>
            <a:noFill/>
          </p:spPr>
          <p:txBody>
            <a:bodyPr wrap="square" rtlCol="0">
              <a:spAutoFit/>
            </a:bodyPr>
            <a:lstStyle/>
            <a:p>
              <a:pPr algn="r"/>
              <a:r>
                <a:rPr lang="en-US" altLang="ko-KR" sz="1200" b="1" dirty="0">
                  <a:solidFill>
                    <a:schemeClr val="tx1">
                      <a:lumMod val="75000"/>
                      <a:lumOff val="25000"/>
                    </a:schemeClr>
                  </a:solidFill>
                  <a:cs typeface="Arial" panose="020B0604020202090204" pitchFamily="34" charset="0"/>
                </a:rPr>
                <a:t>METHODOLOGY</a:t>
              </a:r>
            </a:p>
          </p:txBody>
        </p:sp>
        <p:sp>
          <p:nvSpPr>
            <p:cNvPr id="22" name="TextBox 21"/>
            <p:cNvSpPr txBox="1"/>
            <p:nvPr/>
          </p:nvSpPr>
          <p:spPr>
            <a:xfrm>
              <a:off x="993672" y="3915873"/>
              <a:ext cx="1989414" cy="583565"/>
            </a:xfrm>
            <a:prstGeom prst="rect">
              <a:avLst/>
            </a:prstGeom>
            <a:noFill/>
          </p:spPr>
          <p:txBody>
            <a:bodyPr wrap="square" rtlCol="0">
              <a:spAutoFit/>
            </a:bodyPr>
            <a:lstStyle/>
            <a:p>
              <a:pPr algn="r"/>
              <a:r>
                <a:rPr lang="en-US" altLang="ko-KR" sz="800" dirty="0">
                  <a:solidFill>
                    <a:schemeClr val="tx1">
                      <a:lumMod val="75000"/>
                      <a:lumOff val="25000"/>
                    </a:schemeClr>
                  </a:solidFill>
                  <a:cs typeface="Arial" panose="020B0604020202090204" pitchFamily="34" charset="0"/>
                </a:rPr>
                <a:t>1.PRELIMINARY ANALYSIS</a:t>
              </a:r>
            </a:p>
            <a:p>
              <a:pPr algn="r"/>
              <a:r>
                <a:rPr lang="en-US" altLang="ko-KR" sz="800" dirty="0">
                  <a:solidFill>
                    <a:schemeClr val="tx1">
                      <a:lumMod val="75000"/>
                      <a:lumOff val="25000"/>
                    </a:schemeClr>
                  </a:solidFill>
                  <a:cs typeface="Arial" panose="020B0604020202090204" pitchFamily="34" charset="0"/>
                </a:rPr>
                <a:t>2. DATA CLEANING AND PREPARATION.</a:t>
              </a:r>
            </a:p>
            <a:p>
              <a:pPr algn="r"/>
              <a:r>
                <a:rPr lang="en-US" altLang="ko-KR" sz="800" dirty="0">
                  <a:solidFill>
                    <a:schemeClr val="tx1">
                      <a:lumMod val="75000"/>
                      <a:lumOff val="25000"/>
                    </a:schemeClr>
                  </a:solidFill>
                  <a:cs typeface="Arial" panose="020B0604020202090204" pitchFamily="34" charset="0"/>
                </a:rPr>
                <a:t>  </a:t>
              </a:r>
              <a:endParaRPr lang="ko-KR" altLang="en-US" sz="800" dirty="0">
                <a:solidFill>
                  <a:schemeClr val="tx1">
                    <a:lumMod val="75000"/>
                    <a:lumOff val="25000"/>
                  </a:schemeClr>
                </a:solidFill>
                <a:cs typeface="Arial" panose="020B0604020202090204" pitchFamily="34" charset="0"/>
              </a:endParaRPr>
            </a:p>
          </p:txBody>
        </p:sp>
      </p:grpSp>
      <p:grpSp>
        <p:nvGrpSpPr>
          <p:cNvPr id="23" name="Group 22"/>
          <p:cNvGrpSpPr/>
          <p:nvPr/>
        </p:nvGrpSpPr>
        <p:grpSpPr>
          <a:xfrm>
            <a:off x="6945630" y="4662805"/>
            <a:ext cx="1844040" cy="651945"/>
            <a:chOff x="993672" y="3632214"/>
            <a:chExt cx="1989414" cy="587526"/>
          </a:xfrm>
        </p:grpSpPr>
        <p:sp>
          <p:nvSpPr>
            <p:cNvPr id="24" name="TextBox 23"/>
            <p:cNvSpPr txBox="1"/>
            <p:nvPr/>
          </p:nvSpPr>
          <p:spPr>
            <a:xfrm>
              <a:off x="993672" y="3632214"/>
              <a:ext cx="1989414" cy="248359"/>
            </a:xfrm>
            <a:prstGeom prst="rect">
              <a:avLst/>
            </a:prstGeom>
            <a:noFill/>
          </p:spPr>
          <p:txBody>
            <a:bodyPr wrap="square" rtlCol="0">
              <a:spAutoFit/>
            </a:bodyPr>
            <a:lstStyle/>
            <a:p>
              <a:r>
                <a:rPr lang="en-US" altLang="ko-KR" sz="1200" b="1" dirty="0">
                  <a:solidFill>
                    <a:schemeClr val="tx1">
                      <a:lumMod val="75000"/>
                      <a:lumOff val="25000"/>
                    </a:schemeClr>
                  </a:solidFill>
                  <a:cs typeface="Arial" panose="020B0604020202090204" pitchFamily="34" charset="0"/>
                </a:rPr>
                <a:t>MODEL EVALUATION</a:t>
              </a:r>
            </a:p>
          </p:txBody>
        </p:sp>
        <p:sp>
          <p:nvSpPr>
            <p:cNvPr id="25" name="TextBox 24"/>
            <p:cNvSpPr txBox="1"/>
            <p:nvPr/>
          </p:nvSpPr>
          <p:spPr>
            <a:xfrm>
              <a:off x="993672" y="3915873"/>
              <a:ext cx="1989414" cy="303867"/>
            </a:xfrm>
            <a:prstGeom prst="rect">
              <a:avLst/>
            </a:prstGeom>
            <a:noFill/>
          </p:spPr>
          <p:txBody>
            <a:bodyPr wrap="square" rtlCol="0">
              <a:spAutoFit/>
            </a:bodyPr>
            <a:lstStyle/>
            <a:p>
              <a:r>
                <a:rPr lang="en-US" altLang="ko-KR" sz="800" dirty="0">
                  <a:solidFill>
                    <a:schemeClr val="tx1">
                      <a:lumMod val="75000"/>
                      <a:lumOff val="25000"/>
                    </a:schemeClr>
                  </a:solidFill>
                  <a:cs typeface="Arial" panose="020B0604020202090204" pitchFamily="34" charset="0"/>
                </a:rPr>
                <a:t>1. MODEL COMPARISON.</a:t>
              </a:r>
            </a:p>
            <a:p>
              <a:r>
                <a:rPr lang="en-US" altLang="ko-KR" sz="800" dirty="0">
                  <a:solidFill>
                    <a:schemeClr val="tx1">
                      <a:lumMod val="75000"/>
                      <a:lumOff val="25000"/>
                    </a:schemeClr>
                  </a:solidFill>
                  <a:cs typeface="Arial" panose="020B0604020202090204" pitchFamily="34" charset="0"/>
                </a:rPr>
                <a:t>2. MODEL TESTING.</a:t>
              </a:r>
            </a:p>
          </p:txBody>
        </p:sp>
      </p:grpSp>
      <p:grpSp>
        <p:nvGrpSpPr>
          <p:cNvPr id="26" name="Group 25"/>
          <p:cNvGrpSpPr/>
          <p:nvPr/>
        </p:nvGrpSpPr>
        <p:grpSpPr>
          <a:xfrm>
            <a:off x="8597304" y="1880858"/>
            <a:ext cx="1731699" cy="497654"/>
            <a:chOff x="993672" y="3632214"/>
            <a:chExt cx="1989414" cy="497654"/>
          </a:xfrm>
        </p:grpSpPr>
        <p:sp>
          <p:nvSpPr>
            <p:cNvPr id="27" name="TextBox 26"/>
            <p:cNvSpPr txBox="1"/>
            <p:nvPr/>
          </p:nvSpPr>
          <p:spPr>
            <a:xfrm>
              <a:off x="993672" y="3632214"/>
              <a:ext cx="1989414" cy="275590"/>
            </a:xfrm>
            <a:prstGeom prst="rect">
              <a:avLst/>
            </a:prstGeom>
            <a:noFill/>
          </p:spPr>
          <p:txBody>
            <a:bodyPr wrap="square" rtlCol="0">
              <a:spAutoFit/>
            </a:bodyPr>
            <a:lstStyle/>
            <a:p>
              <a:r>
                <a:rPr lang="en-US" altLang="ko-KR" sz="1200" b="1" dirty="0">
                  <a:solidFill>
                    <a:schemeClr val="tx1">
                      <a:lumMod val="75000"/>
                      <a:lumOff val="25000"/>
                    </a:schemeClr>
                  </a:solidFill>
                  <a:cs typeface="Arial" panose="020B0604020202090204" pitchFamily="34" charset="0"/>
                </a:rPr>
                <a:t>CONCLUSION</a:t>
              </a:r>
            </a:p>
          </p:txBody>
        </p:sp>
        <p:sp>
          <p:nvSpPr>
            <p:cNvPr id="28" name="TextBox 27"/>
            <p:cNvSpPr txBox="1"/>
            <p:nvPr/>
          </p:nvSpPr>
          <p:spPr>
            <a:xfrm>
              <a:off x="993672" y="3915873"/>
              <a:ext cx="1989414" cy="213995"/>
            </a:xfrm>
            <a:prstGeom prst="rect">
              <a:avLst/>
            </a:prstGeom>
            <a:noFill/>
          </p:spPr>
          <p:txBody>
            <a:bodyPr wrap="square" rtlCol="0">
              <a:spAutoFit/>
            </a:bodyPr>
            <a:lstStyle/>
            <a:p>
              <a:r>
                <a:rPr lang="en-US" altLang="ko-KR" sz="800" dirty="0">
                  <a:solidFill>
                    <a:schemeClr val="tx1">
                      <a:lumMod val="75000"/>
                      <a:lumOff val="25000"/>
                    </a:schemeClr>
                  </a:solidFill>
                  <a:cs typeface="Arial" panose="020B0604020202090204" pitchFamily="34" charset="0"/>
                </a:rPr>
                <a:t> </a:t>
              </a:r>
              <a:endParaRPr lang="ko-KR" altLang="en-US" sz="800" dirty="0">
                <a:solidFill>
                  <a:schemeClr val="tx1">
                    <a:lumMod val="75000"/>
                    <a:lumOff val="25000"/>
                  </a:schemeClr>
                </a:solidFill>
                <a:cs typeface="Arial" panose="020B0604020202090204" pitchFamily="34" charset="0"/>
              </a:endParaRPr>
            </a:p>
          </p:txBody>
        </p:sp>
      </p:grpSp>
      <p:grpSp>
        <p:nvGrpSpPr>
          <p:cNvPr id="29" name="Group 28"/>
          <p:cNvGrpSpPr/>
          <p:nvPr/>
        </p:nvGrpSpPr>
        <p:grpSpPr>
          <a:xfrm>
            <a:off x="9338945" y="4432300"/>
            <a:ext cx="2146935" cy="657298"/>
            <a:chOff x="993672" y="3632214"/>
            <a:chExt cx="1989414" cy="420589"/>
          </a:xfrm>
        </p:grpSpPr>
        <p:sp>
          <p:nvSpPr>
            <p:cNvPr id="30" name="TextBox 29"/>
            <p:cNvSpPr txBox="1"/>
            <p:nvPr/>
          </p:nvSpPr>
          <p:spPr>
            <a:xfrm>
              <a:off x="993672" y="3632214"/>
              <a:ext cx="1989414" cy="176343"/>
            </a:xfrm>
            <a:prstGeom prst="rect">
              <a:avLst/>
            </a:prstGeom>
            <a:noFill/>
          </p:spPr>
          <p:txBody>
            <a:bodyPr wrap="square" rtlCol="0">
              <a:spAutoFit/>
            </a:bodyPr>
            <a:lstStyle/>
            <a:p>
              <a:r>
                <a:rPr lang="en-US" altLang="ko-KR" sz="1200" b="1" dirty="0">
                  <a:solidFill>
                    <a:schemeClr val="tx1">
                      <a:lumMod val="75000"/>
                      <a:lumOff val="25000"/>
                    </a:schemeClr>
                  </a:solidFill>
                  <a:cs typeface="Arial" panose="020B0604020202090204" pitchFamily="34" charset="0"/>
                </a:rPr>
                <a:t>CONTINUED RESEARCH</a:t>
              </a:r>
            </a:p>
          </p:txBody>
        </p:sp>
        <p:sp>
          <p:nvSpPr>
            <p:cNvPr id="31" name="TextBox 30"/>
            <p:cNvSpPr txBox="1"/>
            <p:nvPr/>
          </p:nvSpPr>
          <p:spPr>
            <a:xfrm>
              <a:off x="993672" y="3915873"/>
              <a:ext cx="1989414" cy="136930"/>
            </a:xfrm>
            <a:prstGeom prst="rect">
              <a:avLst/>
            </a:prstGeom>
            <a:noFill/>
          </p:spPr>
          <p:txBody>
            <a:bodyPr wrap="square" rtlCol="0">
              <a:spAutoFit/>
            </a:bodyPr>
            <a:lstStyle/>
            <a:p>
              <a:r>
                <a:rPr lang="en-US" altLang="ko-KR" sz="800" dirty="0">
                  <a:solidFill>
                    <a:schemeClr val="tx1">
                      <a:lumMod val="75000"/>
                      <a:lumOff val="25000"/>
                    </a:schemeClr>
                  </a:solidFill>
                  <a:cs typeface="Arial" panose="020B0604020202090204" pitchFamily="34" charset="0"/>
                </a:rPr>
                <a:t>1. FUTURE WORKS.</a:t>
              </a:r>
            </a:p>
          </p:txBody>
        </p:sp>
      </p:grpSp>
      <p:sp>
        <p:nvSpPr>
          <p:cNvPr id="32" name="TextBox 31"/>
          <p:cNvSpPr txBox="1"/>
          <p:nvPr/>
        </p:nvSpPr>
        <p:spPr>
          <a:xfrm>
            <a:off x="2672049" y="5321946"/>
            <a:ext cx="744506" cy="584775"/>
          </a:xfrm>
          <a:prstGeom prst="rect">
            <a:avLst/>
          </a:prstGeom>
          <a:noFill/>
        </p:spPr>
        <p:txBody>
          <a:bodyPr wrap="square" rtlCol="0" anchor="ctr">
            <a:spAutoFit/>
          </a:bodyPr>
          <a:lstStyle/>
          <a:p>
            <a:pPr algn="ctr"/>
            <a:r>
              <a:rPr lang="en-US" altLang="ko-KR" sz="3200" b="1" dirty="0">
                <a:solidFill>
                  <a:schemeClr val="accent1"/>
                </a:solidFill>
                <a:cs typeface="Arial" panose="020B0604020202090204" pitchFamily="34" charset="0"/>
              </a:rPr>
              <a:t>01</a:t>
            </a:r>
            <a:endParaRPr lang="ko-KR" altLang="en-US" sz="3200" b="1" dirty="0">
              <a:solidFill>
                <a:schemeClr val="accent1"/>
              </a:solidFill>
              <a:cs typeface="Arial" panose="020B0604020202090204" pitchFamily="34" charset="0"/>
            </a:endParaRPr>
          </a:p>
        </p:txBody>
      </p:sp>
      <p:grpSp>
        <p:nvGrpSpPr>
          <p:cNvPr id="33" name="Group 30"/>
          <p:cNvGrpSpPr/>
          <p:nvPr/>
        </p:nvGrpSpPr>
        <p:grpSpPr>
          <a:xfrm>
            <a:off x="696405" y="5131557"/>
            <a:ext cx="1915849" cy="638624"/>
            <a:chOff x="782116" y="3614434"/>
            <a:chExt cx="2200970" cy="638624"/>
          </a:xfrm>
        </p:grpSpPr>
        <p:sp>
          <p:nvSpPr>
            <p:cNvPr id="34" name="TextBox 33"/>
            <p:cNvSpPr txBox="1"/>
            <p:nvPr/>
          </p:nvSpPr>
          <p:spPr>
            <a:xfrm>
              <a:off x="782116" y="3614434"/>
              <a:ext cx="2200908" cy="275590"/>
            </a:xfrm>
            <a:prstGeom prst="rect">
              <a:avLst/>
            </a:prstGeom>
            <a:noFill/>
          </p:spPr>
          <p:txBody>
            <a:bodyPr wrap="square" rtlCol="0">
              <a:spAutoFit/>
            </a:bodyPr>
            <a:lstStyle/>
            <a:p>
              <a:pPr algn="r"/>
              <a:r>
                <a:rPr lang="en-US" altLang="ko-KR" sz="1200" b="1" dirty="0">
                  <a:solidFill>
                    <a:schemeClr val="tx1">
                      <a:lumMod val="75000"/>
                      <a:lumOff val="25000"/>
                    </a:schemeClr>
                  </a:solidFill>
                  <a:cs typeface="Arial" panose="020B0604020202090204" pitchFamily="34" charset="0"/>
                </a:rPr>
                <a:t>PROJECT OVERVIEW</a:t>
              </a:r>
            </a:p>
          </p:txBody>
        </p:sp>
        <p:sp>
          <p:nvSpPr>
            <p:cNvPr id="35" name="TextBox 34"/>
            <p:cNvSpPr txBox="1"/>
            <p:nvPr/>
          </p:nvSpPr>
          <p:spPr>
            <a:xfrm>
              <a:off x="993672" y="3915873"/>
              <a:ext cx="1989414" cy="337185"/>
            </a:xfrm>
            <a:prstGeom prst="rect">
              <a:avLst/>
            </a:prstGeom>
            <a:noFill/>
          </p:spPr>
          <p:txBody>
            <a:bodyPr wrap="square" rtlCol="0">
              <a:spAutoFit/>
            </a:bodyPr>
            <a:lstStyle/>
            <a:p>
              <a:pPr algn="r"/>
              <a:r>
                <a:rPr lang="en-US" altLang="ko-KR" sz="800" dirty="0">
                  <a:solidFill>
                    <a:schemeClr val="tx1">
                      <a:lumMod val="75000"/>
                      <a:lumOff val="25000"/>
                    </a:schemeClr>
                  </a:solidFill>
                  <a:cs typeface="Arial" panose="020B0604020202090204" pitchFamily="34" charset="0"/>
                </a:rPr>
                <a:t>1. OBJECTIVES.</a:t>
              </a:r>
            </a:p>
            <a:p>
              <a:pPr algn="r"/>
              <a:r>
                <a:rPr lang="en-US" altLang="ko-KR" sz="800" dirty="0">
                  <a:solidFill>
                    <a:schemeClr val="tx1">
                      <a:lumMod val="75000"/>
                      <a:lumOff val="25000"/>
                    </a:schemeClr>
                  </a:solidFill>
                  <a:cs typeface="Arial" panose="020B0604020202090204" pitchFamily="34" charset="0"/>
                </a:rPr>
                <a:t>2. PROJECT BENEFITS</a:t>
              </a:r>
            </a:p>
          </p:txBody>
        </p:sp>
      </p:grpSp>
      <p:grpSp>
        <p:nvGrpSpPr>
          <p:cNvPr id="36" name="Group 35"/>
          <p:cNvGrpSpPr/>
          <p:nvPr/>
        </p:nvGrpSpPr>
        <p:grpSpPr>
          <a:xfrm rot="20524197">
            <a:off x="5380079" y="2123158"/>
            <a:ext cx="2162030" cy="2094939"/>
            <a:chOff x="4140075" y="-227045"/>
            <a:chExt cx="3204683" cy="3105238"/>
          </a:xfrm>
        </p:grpSpPr>
        <p:sp>
          <p:nvSpPr>
            <p:cNvPr id="37" name="Freeform: Shape 36"/>
            <p:cNvSpPr/>
            <p:nvPr/>
          </p:nvSpPr>
          <p:spPr>
            <a:xfrm>
              <a:off x="4140075" y="-227045"/>
              <a:ext cx="2889468" cy="3105238"/>
            </a:xfrm>
            <a:custGeom>
              <a:avLst/>
              <a:gdLst>
                <a:gd name="connsiteX0" fmla="*/ 2916809 w 2933700"/>
                <a:gd name="connsiteY0" fmla="*/ 1216399 h 3152775"/>
                <a:gd name="connsiteX1" fmla="*/ 2574861 w 2933700"/>
                <a:gd name="connsiteY1" fmla="*/ 1129721 h 3152775"/>
                <a:gd name="connsiteX2" fmla="*/ 2549144 w 2933700"/>
                <a:gd name="connsiteY2" fmla="*/ 1112576 h 3152775"/>
                <a:gd name="connsiteX3" fmla="*/ 2419604 w 2933700"/>
                <a:gd name="connsiteY3" fmla="*/ 923029 h 3152775"/>
                <a:gd name="connsiteX4" fmla="*/ 2414842 w 2933700"/>
                <a:gd name="connsiteY4" fmla="*/ 901121 h 3152775"/>
                <a:gd name="connsiteX5" fmla="*/ 2442464 w 2933700"/>
                <a:gd name="connsiteY5" fmla="*/ 646804 h 3152775"/>
                <a:gd name="connsiteX6" fmla="*/ 2421509 w 2933700"/>
                <a:gd name="connsiteY6" fmla="*/ 613466 h 3152775"/>
                <a:gd name="connsiteX7" fmla="*/ 2421509 w 2933700"/>
                <a:gd name="connsiteY7" fmla="*/ 613466 h 3152775"/>
                <a:gd name="connsiteX8" fmla="*/ 2426271 w 2933700"/>
                <a:gd name="connsiteY8" fmla="*/ 608704 h 3152775"/>
                <a:gd name="connsiteX9" fmla="*/ 2426271 w 2933700"/>
                <a:gd name="connsiteY9" fmla="*/ 608704 h 3152775"/>
                <a:gd name="connsiteX10" fmla="*/ 2485326 w 2933700"/>
                <a:gd name="connsiteY10" fmla="*/ 593464 h 3152775"/>
                <a:gd name="connsiteX11" fmla="*/ 2595817 w 2933700"/>
                <a:gd name="connsiteY11" fmla="*/ 596321 h 3152775"/>
                <a:gd name="connsiteX12" fmla="*/ 2649156 w 2933700"/>
                <a:gd name="connsiteY12" fmla="*/ 562984 h 3152775"/>
                <a:gd name="connsiteX13" fmla="*/ 2660586 w 2933700"/>
                <a:gd name="connsiteY13" fmla="*/ 525836 h 3152775"/>
                <a:gd name="connsiteX14" fmla="*/ 2697734 w 2933700"/>
                <a:gd name="connsiteY14" fmla="*/ 465829 h 3152775"/>
                <a:gd name="connsiteX15" fmla="*/ 2698686 w 2933700"/>
                <a:gd name="connsiteY15" fmla="*/ 463924 h 3152775"/>
                <a:gd name="connsiteX16" fmla="*/ 2720594 w 2933700"/>
                <a:gd name="connsiteY16" fmla="*/ 445826 h 3152775"/>
                <a:gd name="connsiteX17" fmla="*/ 2738692 w 2933700"/>
                <a:gd name="connsiteY17" fmla="*/ 422966 h 3152775"/>
                <a:gd name="connsiteX18" fmla="*/ 2721546 w 2933700"/>
                <a:gd name="connsiteY18" fmla="*/ 377246 h 3152775"/>
                <a:gd name="connsiteX19" fmla="*/ 2717736 w 2933700"/>
                <a:gd name="connsiteY19" fmla="*/ 332479 h 3152775"/>
                <a:gd name="connsiteX20" fmla="*/ 2729167 w 2933700"/>
                <a:gd name="connsiteY20" fmla="*/ 265804 h 3152775"/>
                <a:gd name="connsiteX21" fmla="*/ 2732976 w 2933700"/>
                <a:gd name="connsiteY21" fmla="*/ 214369 h 3152775"/>
                <a:gd name="connsiteX22" fmla="*/ 2732976 w 2933700"/>
                <a:gd name="connsiteY22" fmla="*/ 214369 h 3152775"/>
                <a:gd name="connsiteX23" fmla="*/ 2752979 w 2933700"/>
                <a:gd name="connsiteY23" fmla="*/ 200081 h 3152775"/>
                <a:gd name="connsiteX24" fmla="*/ 2782506 w 2933700"/>
                <a:gd name="connsiteY24" fmla="*/ 180079 h 3152775"/>
                <a:gd name="connsiteX25" fmla="*/ 2769171 w 2933700"/>
                <a:gd name="connsiteY25" fmla="*/ 141026 h 3152775"/>
                <a:gd name="connsiteX26" fmla="*/ 2749169 w 2933700"/>
                <a:gd name="connsiteY26" fmla="*/ 116261 h 3152775"/>
                <a:gd name="connsiteX27" fmla="*/ 2611056 w 2933700"/>
                <a:gd name="connsiteY27" fmla="*/ 17201 h 3152775"/>
                <a:gd name="connsiteX28" fmla="*/ 2487231 w 2933700"/>
                <a:gd name="connsiteY28" fmla="*/ 12439 h 3152775"/>
                <a:gd name="connsiteX29" fmla="*/ 2398649 w 2933700"/>
                <a:gd name="connsiteY29" fmla="*/ 41014 h 3152775"/>
                <a:gd name="connsiteX30" fmla="*/ 2311019 w 2933700"/>
                <a:gd name="connsiteY30" fmla="*/ 110546 h 3152775"/>
                <a:gd name="connsiteX31" fmla="*/ 2268156 w 2933700"/>
                <a:gd name="connsiteY31" fmla="*/ 326764 h 3152775"/>
                <a:gd name="connsiteX32" fmla="*/ 2232914 w 2933700"/>
                <a:gd name="connsiteY32" fmla="*/ 382009 h 3152775"/>
                <a:gd name="connsiteX33" fmla="*/ 2202434 w 2933700"/>
                <a:gd name="connsiteY33" fmla="*/ 373436 h 3152775"/>
                <a:gd name="connsiteX34" fmla="*/ 2121471 w 2933700"/>
                <a:gd name="connsiteY34" fmla="*/ 290569 h 3152775"/>
                <a:gd name="connsiteX35" fmla="*/ 2033841 w 2933700"/>
                <a:gd name="connsiteY35" fmla="*/ 268661 h 3152775"/>
                <a:gd name="connsiteX36" fmla="*/ 1955736 w 2933700"/>
                <a:gd name="connsiteY36" fmla="*/ 313429 h 3152775"/>
                <a:gd name="connsiteX37" fmla="*/ 1863344 w 2933700"/>
                <a:gd name="connsiteY37" fmla="*/ 352481 h 3152775"/>
                <a:gd name="connsiteX38" fmla="*/ 1585214 w 2933700"/>
                <a:gd name="connsiteY38" fmla="*/ 398201 h 3152775"/>
                <a:gd name="connsiteX39" fmla="*/ 1358519 w 2933700"/>
                <a:gd name="connsiteY39" fmla="*/ 575366 h 3152775"/>
                <a:gd name="connsiteX40" fmla="*/ 1212786 w 2933700"/>
                <a:gd name="connsiteY40" fmla="*/ 991609 h 3152775"/>
                <a:gd name="connsiteX41" fmla="*/ 1268031 w 2933700"/>
                <a:gd name="connsiteY41" fmla="*/ 1056379 h 3152775"/>
                <a:gd name="connsiteX42" fmla="*/ 1271841 w 2933700"/>
                <a:gd name="connsiteY42" fmla="*/ 1058284 h 3152775"/>
                <a:gd name="connsiteX43" fmla="*/ 1263269 w 2933700"/>
                <a:gd name="connsiteY43" fmla="*/ 1069714 h 3152775"/>
                <a:gd name="connsiteX44" fmla="*/ 1077531 w 2933700"/>
                <a:gd name="connsiteY44" fmla="*/ 1262119 h 3152775"/>
                <a:gd name="connsiteX45" fmla="*/ 1076579 w 2933700"/>
                <a:gd name="connsiteY45" fmla="*/ 1310696 h 3152775"/>
                <a:gd name="connsiteX46" fmla="*/ 1098486 w 2933700"/>
                <a:gd name="connsiteY46" fmla="*/ 1351654 h 3152775"/>
                <a:gd name="connsiteX47" fmla="*/ 1085151 w 2933700"/>
                <a:gd name="connsiteY47" fmla="*/ 1518341 h 3152775"/>
                <a:gd name="connsiteX48" fmla="*/ 1065149 w 2933700"/>
                <a:gd name="connsiteY48" fmla="*/ 1900294 h 3152775"/>
                <a:gd name="connsiteX49" fmla="*/ 1043241 w 2933700"/>
                <a:gd name="connsiteY49" fmla="*/ 1912676 h 3152775"/>
                <a:gd name="connsiteX50" fmla="*/ 746061 w 2933700"/>
                <a:gd name="connsiteY50" fmla="*/ 1781231 h 3152775"/>
                <a:gd name="connsiteX51" fmla="*/ 727964 w 2933700"/>
                <a:gd name="connsiteY51" fmla="*/ 1768849 h 3152775"/>
                <a:gd name="connsiteX52" fmla="*/ 621284 w 2933700"/>
                <a:gd name="connsiteY52" fmla="*/ 1670741 h 3152775"/>
                <a:gd name="connsiteX53" fmla="*/ 600329 w 2933700"/>
                <a:gd name="connsiteY53" fmla="*/ 1646929 h 3152775"/>
                <a:gd name="connsiteX54" fmla="*/ 545084 w 2933700"/>
                <a:gd name="connsiteY54" fmla="*/ 1553584 h 3152775"/>
                <a:gd name="connsiteX55" fmla="*/ 458406 w 2933700"/>
                <a:gd name="connsiteY55" fmla="*/ 1531676 h 3152775"/>
                <a:gd name="connsiteX56" fmla="*/ 375539 w 2933700"/>
                <a:gd name="connsiteY56" fmla="*/ 1581206 h 3152775"/>
                <a:gd name="connsiteX57" fmla="*/ 367919 w 2933700"/>
                <a:gd name="connsiteY57" fmla="*/ 1617401 h 3152775"/>
                <a:gd name="connsiteX58" fmla="*/ 362204 w 2933700"/>
                <a:gd name="connsiteY58" fmla="*/ 1621211 h 3152775"/>
                <a:gd name="connsiteX59" fmla="*/ 341249 w 2933700"/>
                <a:gd name="connsiteY59" fmla="*/ 1627879 h 3152775"/>
                <a:gd name="connsiteX60" fmla="*/ 105981 w 2933700"/>
                <a:gd name="connsiteY60" fmla="*/ 1765991 h 3152775"/>
                <a:gd name="connsiteX61" fmla="*/ 6921 w 2933700"/>
                <a:gd name="connsiteY61" fmla="*/ 1906961 h 3152775"/>
                <a:gd name="connsiteX62" fmla="*/ 25971 w 2933700"/>
                <a:gd name="connsiteY62" fmla="*/ 1963159 h 3152775"/>
                <a:gd name="connsiteX63" fmla="*/ 105981 w 2933700"/>
                <a:gd name="connsiteY63" fmla="*/ 1961254 h 3152775"/>
                <a:gd name="connsiteX64" fmla="*/ 272669 w 2933700"/>
                <a:gd name="connsiteY64" fmla="*/ 1891721 h 3152775"/>
                <a:gd name="connsiteX65" fmla="*/ 370776 w 2933700"/>
                <a:gd name="connsiteY65" fmla="*/ 1880291 h 3152775"/>
                <a:gd name="connsiteX66" fmla="*/ 459359 w 2933700"/>
                <a:gd name="connsiteY66" fmla="*/ 1869814 h 3152775"/>
                <a:gd name="connsiteX67" fmla="*/ 424116 w 2933700"/>
                <a:gd name="connsiteY67" fmla="*/ 2043169 h 3152775"/>
                <a:gd name="connsiteX68" fmla="*/ 439356 w 2933700"/>
                <a:gd name="connsiteY68" fmla="*/ 2071744 h 3152775"/>
                <a:gd name="connsiteX69" fmla="*/ 1011809 w 2933700"/>
                <a:gd name="connsiteY69" fmla="*/ 2313679 h 3152775"/>
                <a:gd name="connsiteX70" fmla="*/ 1171829 w 2933700"/>
                <a:gd name="connsiteY70" fmla="*/ 2384164 h 3152775"/>
                <a:gd name="connsiteX71" fmla="*/ 1314704 w 2933700"/>
                <a:gd name="connsiteY71" fmla="*/ 2327966 h 3152775"/>
                <a:gd name="connsiteX72" fmla="*/ 1398524 w 2933700"/>
                <a:gd name="connsiteY72" fmla="*/ 2157469 h 3152775"/>
                <a:gd name="connsiteX73" fmla="*/ 1503299 w 2933700"/>
                <a:gd name="connsiteY73" fmla="*/ 1907914 h 3152775"/>
                <a:gd name="connsiteX74" fmla="*/ 1674749 w 2933700"/>
                <a:gd name="connsiteY74" fmla="*/ 2120321 h 3152775"/>
                <a:gd name="connsiteX75" fmla="*/ 1678559 w 2933700"/>
                <a:gd name="connsiteY75" fmla="*/ 2155564 h 3152775"/>
                <a:gd name="connsiteX76" fmla="*/ 1382331 w 2933700"/>
                <a:gd name="connsiteY76" fmla="*/ 2868034 h 3152775"/>
                <a:gd name="connsiteX77" fmla="*/ 1374711 w 2933700"/>
                <a:gd name="connsiteY77" fmla="*/ 2886132 h 3152775"/>
                <a:gd name="connsiteX78" fmla="*/ 1340421 w 2933700"/>
                <a:gd name="connsiteY78" fmla="*/ 2912801 h 3152775"/>
                <a:gd name="connsiteX79" fmla="*/ 1325181 w 2933700"/>
                <a:gd name="connsiteY79" fmla="*/ 2924232 h 3152775"/>
                <a:gd name="connsiteX80" fmla="*/ 1284224 w 2933700"/>
                <a:gd name="connsiteY80" fmla="*/ 3113779 h 3152775"/>
                <a:gd name="connsiteX81" fmla="*/ 1300416 w 2933700"/>
                <a:gd name="connsiteY81" fmla="*/ 3126162 h 3152775"/>
                <a:gd name="connsiteX82" fmla="*/ 1475676 w 2933700"/>
                <a:gd name="connsiteY82" fmla="*/ 3136639 h 3152775"/>
                <a:gd name="connsiteX83" fmla="*/ 1504251 w 2933700"/>
                <a:gd name="connsiteY83" fmla="*/ 3114732 h 3152775"/>
                <a:gd name="connsiteX84" fmla="*/ 1522349 w 2933700"/>
                <a:gd name="connsiteY84" fmla="*/ 3101396 h 3152775"/>
                <a:gd name="connsiteX85" fmla="*/ 1700466 w 2933700"/>
                <a:gd name="connsiteY85" fmla="*/ 3151879 h 3152775"/>
                <a:gd name="connsiteX86" fmla="*/ 1864296 w 2933700"/>
                <a:gd name="connsiteY86" fmla="*/ 3148069 h 3152775"/>
                <a:gd name="connsiteX87" fmla="*/ 1930971 w 2933700"/>
                <a:gd name="connsiteY87" fmla="*/ 3117589 h 3152775"/>
                <a:gd name="connsiteX88" fmla="*/ 1919541 w 2933700"/>
                <a:gd name="connsiteY88" fmla="*/ 3057582 h 3152775"/>
                <a:gd name="connsiteX89" fmla="*/ 1849056 w 2933700"/>
                <a:gd name="connsiteY89" fmla="*/ 3047104 h 3152775"/>
                <a:gd name="connsiteX90" fmla="*/ 1731899 w 2933700"/>
                <a:gd name="connsiteY90" fmla="*/ 3031864 h 3152775"/>
                <a:gd name="connsiteX91" fmla="*/ 1653794 w 2933700"/>
                <a:gd name="connsiteY91" fmla="*/ 2957569 h 3152775"/>
                <a:gd name="connsiteX92" fmla="*/ 1731899 w 2933700"/>
                <a:gd name="connsiteY92" fmla="*/ 2977571 h 3152775"/>
                <a:gd name="connsiteX93" fmla="*/ 1758569 w 2933700"/>
                <a:gd name="connsiteY93" fmla="*/ 2964236 h 3152775"/>
                <a:gd name="connsiteX94" fmla="*/ 2045271 w 2933700"/>
                <a:gd name="connsiteY94" fmla="*/ 2250814 h 3152775"/>
                <a:gd name="connsiteX95" fmla="*/ 2063369 w 2933700"/>
                <a:gd name="connsiteY95" fmla="*/ 2090794 h 3152775"/>
                <a:gd name="connsiteX96" fmla="*/ 1989074 w 2933700"/>
                <a:gd name="connsiteY96" fmla="*/ 1882196 h 3152775"/>
                <a:gd name="connsiteX97" fmla="*/ 1919541 w 2933700"/>
                <a:gd name="connsiteY97" fmla="*/ 1741226 h 3152775"/>
                <a:gd name="connsiteX98" fmla="*/ 1962404 w 2933700"/>
                <a:gd name="connsiteY98" fmla="*/ 1698364 h 3152775"/>
                <a:gd name="connsiteX99" fmla="*/ 1955736 w 2933700"/>
                <a:gd name="connsiteY99" fmla="*/ 1662169 h 3152775"/>
                <a:gd name="connsiteX100" fmla="*/ 1892871 w 2933700"/>
                <a:gd name="connsiteY100" fmla="*/ 1337366 h 3152775"/>
                <a:gd name="connsiteX101" fmla="*/ 1904301 w 2933700"/>
                <a:gd name="connsiteY101" fmla="*/ 1308791 h 3152775"/>
                <a:gd name="connsiteX102" fmla="*/ 2181479 w 2933700"/>
                <a:gd name="connsiteY102" fmla="*/ 1113529 h 3152775"/>
                <a:gd name="connsiteX103" fmla="*/ 2204339 w 2933700"/>
                <a:gd name="connsiteY103" fmla="*/ 1116386 h 3152775"/>
                <a:gd name="connsiteX104" fmla="*/ 2305304 w 2933700"/>
                <a:gd name="connsiteY104" fmla="*/ 1225924 h 3152775"/>
                <a:gd name="connsiteX105" fmla="*/ 2608199 w 2933700"/>
                <a:gd name="connsiteY105" fmla="*/ 1395469 h 3152775"/>
                <a:gd name="connsiteX106" fmla="*/ 2902521 w 2933700"/>
                <a:gd name="connsiteY106" fmla="*/ 1445951 h 3152775"/>
                <a:gd name="connsiteX107" fmla="*/ 2912999 w 2933700"/>
                <a:gd name="connsiteY107" fmla="*/ 1435474 h 3152775"/>
                <a:gd name="connsiteX108" fmla="*/ 2933954 w 2933700"/>
                <a:gd name="connsiteY108" fmla="*/ 1239259 h 3152775"/>
                <a:gd name="connsiteX109" fmla="*/ 2916809 w 2933700"/>
                <a:gd name="connsiteY109" fmla="*/ 1216399 h 3152775"/>
                <a:gd name="connsiteX110" fmla="*/ 1512824 w 2933700"/>
                <a:gd name="connsiteY110" fmla="*/ 846829 h 3152775"/>
                <a:gd name="connsiteX111" fmla="*/ 1561401 w 2933700"/>
                <a:gd name="connsiteY111" fmla="*/ 754436 h 3152775"/>
                <a:gd name="connsiteX112" fmla="*/ 1658556 w 2933700"/>
                <a:gd name="connsiteY112" fmla="*/ 705859 h 3152775"/>
                <a:gd name="connsiteX113" fmla="*/ 1512824 w 2933700"/>
                <a:gd name="connsiteY113" fmla="*/ 846829 h 3152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2933700" h="3152775">
                  <a:moveTo>
                    <a:pt x="2916809" y="1216399"/>
                  </a:moveTo>
                  <a:cubicBezTo>
                    <a:pt x="2802509" y="1187824"/>
                    <a:pt x="2689161" y="1158296"/>
                    <a:pt x="2574861" y="1129721"/>
                  </a:cubicBezTo>
                  <a:cubicBezTo>
                    <a:pt x="2563431" y="1126864"/>
                    <a:pt x="2555811" y="1123054"/>
                    <a:pt x="2549144" y="1112576"/>
                  </a:cubicBezTo>
                  <a:cubicBezTo>
                    <a:pt x="2506281" y="1048759"/>
                    <a:pt x="2462467" y="985894"/>
                    <a:pt x="2419604" y="923029"/>
                  </a:cubicBezTo>
                  <a:cubicBezTo>
                    <a:pt x="2414842" y="916361"/>
                    <a:pt x="2411984" y="910646"/>
                    <a:pt x="2414842" y="901121"/>
                  </a:cubicBezTo>
                  <a:cubicBezTo>
                    <a:pt x="2437701" y="818254"/>
                    <a:pt x="2444369" y="732529"/>
                    <a:pt x="2442464" y="646804"/>
                  </a:cubicBezTo>
                  <a:cubicBezTo>
                    <a:pt x="2442464" y="629659"/>
                    <a:pt x="2440559" y="617276"/>
                    <a:pt x="2421509" y="613466"/>
                  </a:cubicBezTo>
                  <a:cubicBezTo>
                    <a:pt x="2421509" y="613466"/>
                    <a:pt x="2421509" y="613466"/>
                    <a:pt x="2421509" y="613466"/>
                  </a:cubicBezTo>
                  <a:cubicBezTo>
                    <a:pt x="2423414" y="611561"/>
                    <a:pt x="2424367" y="610609"/>
                    <a:pt x="2426271" y="608704"/>
                  </a:cubicBezTo>
                  <a:lnTo>
                    <a:pt x="2426271" y="608704"/>
                  </a:lnTo>
                  <a:cubicBezTo>
                    <a:pt x="2448179" y="611561"/>
                    <a:pt x="2466276" y="599179"/>
                    <a:pt x="2485326" y="593464"/>
                  </a:cubicBezTo>
                  <a:cubicBezTo>
                    <a:pt x="2522474" y="582986"/>
                    <a:pt x="2557717" y="573461"/>
                    <a:pt x="2595817" y="596321"/>
                  </a:cubicBezTo>
                  <a:cubicBezTo>
                    <a:pt x="2626296" y="615371"/>
                    <a:pt x="2647251" y="600131"/>
                    <a:pt x="2649156" y="562984"/>
                  </a:cubicBezTo>
                  <a:cubicBezTo>
                    <a:pt x="2650109" y="549649"/>
                    <a:pt x="2655824" y="538219"/>
                    <a:pt x="2660586" y="525836"/>
                  </a:cubicBezTo>
                  <a:cubicBezTo>
                    <a:pt x="2670111" y="502976"/>
                    <a:pt x="2681542" y="483926"/>
                    <a:pt x="2697734" y="465829"/>
                  </a:cubicBezTo>
                  <a:cubicBezTo>
                    <a:pt x="2697734" y="464876"/>
                    <a:pt x="2698686" y="463924"/>
                    <a:pt x="2698686" y="463924"/>
                  </a:cubicBezTo>
                  <a:cubicBezTo>
                    <a:pt x="2697734" y="447731"/>
                    <a:pt x="2707259" y="443921"/>
                    <a:pt x="2720594" y="445826"/>
                  </a:cubicBezTo>
                  <a:cubicBezTo>
                    <a:pt x="2739644" y="447731"/>
                    <a:pt x="2741549" y="436301"/>
                    <a:pt x="2738692" y="422966"/>
                  </a:cubicBezTo>
                  <a:cubicBezTo>
                    <a:pt x="2734881" y="406774"/>
                    <a:pt x="2727261" y="392486"/>
                    <a:pt x="2721546" y="377246"/>
                  </a:cubicBezTo>
                  <a:cubicBezTo>
                    <a:pt x="2715831" y="362959"/>
                    <a:pt x="2708211" y="346766"/>
                    <a:pt x="2717736" y="332479"/>
                  </a:cubicBezTo>
                  <a:cubicBezTo>
                    <a:pt x="2731071" y="311524"/>
                    <a:pt x="2729167" y="288664"/>
                    <a:pt x="2729167" y="265804"/>
                  </a:cubicBezTo>
                  <a:cubicBezTo>
                    <a:pt x="2730119" y="248659"/>
                    <a:pt x="2725356" y="231514"/>
                    <a:pt x="2732976" y="214369"/>
                  </a:cubicBezTo>
                  <a:cubicBezTo>
                    <a:pt x="2732976" y="214369"/>
                    <a:pt x="2732976" y="214369"/>
                    <a:pt x="2732976" y="214369"/>
                  </a:cubicBezTo>
                  <a:cubicBezTo>
                    <a:pt x="2739644" y="209606"/>
                    <a:pt x="2746311" y="205796"/>
                    <a:pt x="2752979" y="200081"/>
                  </a:cubicBezTo>
                  <a:cubicBezTo>
                    <a:pt x="2762504" y="191509"/>
                    <a:pt x="2782506" y="199129"/>
                    <a:pt x="2782506" y="180079"/>
                  </a:cubicBezTo>
                  <a:cubicBezTo>
                    <a:pt x="2782506" y="166744"/>
                    <a:pt x="2777744" y="152456"/>
                    <a:pt x="2769171" y="141026"/>
                  </a:cubicBezTo>
                  <a:cubicBezTo>
                    <a:pt x="2762504" y="132454"/>
                    <a:pt x="2756789" y="123881"/>
                    <a:pt x="2749169" y="116261"/>
                  </a:cubicBezTo>
                  <a:cubicBezTo>
                    <a:pt x="2709164" y="75304"/>
                    <a:pt x="2662492" y="41966"/>
                    <a:pt x="2611056" y="17201"/>
                  </a:cubicBezTo>
                  <a:cubicBezTo>
                    <a:pt x="2571051" y="-2801"/>
                    <a:pt x="2529142" y="-6611"/>
                    <a:pt x="2487231" y="12439"/>
                  </a:cubicBezTo>
                  <a:cubicBezTo>
                    <a:pt x="2458656" y="24821"/>
                    <a:pt x="2429129" y="34346"/>
                    <a:pt x="2398649" y="41014"/>
                  </a:cubicBezTo>
                  <a:cubicBezTo>
                    <a:pt x="2357692" y="49586"/>
                    <a:pt x="2329117" y="72446"/>
                    <a:pt x="2311019" y="110546"/>
                  </a:cubicBezTo>
                  <a:cubicBezTo>
                    <a:pt x="2277681" y="179126"/>
                    <a:pt x="2264346" y="251516"/>
                    <a:pt x="2268156" y="326764"/>
                  </a:cubicBezTo>
                  <a:cubicBezTo>
                    <a:pt x="2270061" y="357244"/>
                    <a:pt x="2262442" y="373436"/>
                    <a:pt x="2232914" y="382009"/>
                  </a:cubicBezTo>
                  <a:cubicBezTo>
                    <a:pt x="2218626" y="385819"/>
                    <a:pt x="2211959" y="384866"/>
                    <a:pt x="2202434" y="373436"/>
                  </a:cubicBezTo>
                  <a:cubicBezTo>
                    <a:pt x="2177669" y="342956"/>
                    <a:pt x="2151951" y="314381"/>
                    <a:pt x="2121471" y="290569"/>
                  </a:cubicBezTo>
                  <a:cubicBezTo>
                    <a:pt x="2095754" y="270566"/>
                    <a:pt x="2067179" y="261994"/>
                    <a:pt x="2033841" y="268661"/>
                  </a:cubicBezTo>
                  <a:cubicBezTo>
                    <a:pt x="2002409" y="275329"/>
                    <a:pt x="1979549" y="295331"/>
                    <a:pt x="1955736" y="313429"/>
                  </a:cubicBezTo>
                  <a:cubicBezTo>
                    <a:pt x="1928114" y="334384"/>
                    <a:pt x="1897634" y="346766"/>
                    <a:pt x="1863344" y="352481"/>
                  </a:cubicBezTo>
                  <a:cubicBezTo>
                    <a:pt x="1770951" y="367721"/>
                    <a:pt x="1677606" y="382961"/>
                    <a:pt x="1585214" y="398201"/>
                  </a:cubicBezTo>
                  <a:cubicBezTo>
                    <a:pt x="1478534" y="416299"/>
                    <a:pt x="1396619" y="467734"/>
                    <a:pt x="1358519" y="575366"/>
                  </a:cubicBezTo>
                  <a:cubicBezTo>
                    <a:pt x="1310894" y="714431"/>
                    <a:pt x="1260411" y="852544"/>
                    <a:pt x="1212786" y="991609"/>
                  </a:cubicBezTo>
                  <a:cubicBezTo>
                    <a:pt x="1194689" y="1044949"/>
                    <a:pt x="1212786" y="1064951"/>
                    <a:pt x="1268031" y="1056379"/>
                  </a:cubicBezTo>
                  <a:cubicBezTo>
                    <a:pt x="1268984" y="1056379"/>
                    <a:pt x="1270889" y="1057331"/>
                    <a:pt x="1271841" y="1058284"/>
                  </a:cubicBezTo>
                  <a:cubicBezTo>
                    <a:pt x="1271841" y="1063999"/>
                    <a:pt x="1266126" y="1065904"/>
                    <a:pt x="1263269" y="1069714"/>
                  </a:cubicBezTo>
                  <a:cubicBezTo>
                    <a:pt x="1201356" y="1133531"/>
                    <a:pt x="1139444" y="1197349"/>
                    <a:pt x="1077531" y="1262119"/>
                  </a:cubicBezTo>
                  <a:cubicBezTo>
                    <a:pt x="1054671" y="1285931"/>
                    <a:pt x="1055624" y="1284979"/>
                    <a:pt x="1076579" y="1310696"/>
                  </a:cubicBezTo>
                  <a:cubicBezTo>
                    <a:pt x="1086104" y="1322126"/>
                    <a:pt x="1104201" y="1329746"/>
                    <a:pt x="1098486" y="1351654"/>
                  </a:cubicBezTo>
                  <a:cubicBezTo>
                    <a:pt x="1085151" y="1406899"/>
                    <a:pt x="1085151" y="1462144"/>
                    <a:pt x="1085151" y="1518341"/>
                  </a:cubicBezTo>
                  <a:cubicBezTo>
                    <a:pt x="1085151" y="1645976"/>
                    <a:pt x="1090866" y="1773611"/>
                    <a:pt x="1065149" y="1900294"/>
                  </a:cubicBezTo>
                  <a:cubicBezTo>
                    <a:pt x="1061339" y="1917439"/>
                    <a:pt x="1059434" y="1920296"/>
                    <a:pt x="1043241" y="1912676"/>
                  </a:cubicBezTo>
                  <a:cubicBezTo>
                    <a:pt x="944181" y="1867909"/>
                    <a:pt x="845121" y="1825046"/>
                    <a:pt x="746061" y="1781231"/>
                  </a:cubicBezTo>
                  <a:cubicBezTo>
                    <a:pt x="739394" y="1778374"/>
                    <a:pt x="732726" y="1776469"/>
                    <a:pt x="727964" y="1768849"/>
                  </a:cubicBezTo>
                  <a:cubicBezTo>
                    <a:pt x="700341" y="1727891"/>
                    <a:pt x="661289" y="1698364"/>
                    <a:pt x="621284" y="1670741"/>
                  </a:cubicBezTo>
                  <a:cubicBezTo>
                    <a:pt x="611759" y="1665026"/>
                    <a:pt x="605091" y="1657406"/>
                    <a:pt x="600329" y="1646929"/>
                  </a:cubicBezTo>
                  <a:cubicBezTo>
                    <a:pt x="584136" y="1614544"/>
                    <a:pt x="567944" y="1582159"/>
                    <a:pt x="545084" y="1553584"/>
                  </a:cubicBezTo>
                  <a:cubicBezTo>
                    <a:pt x="519366" y="1520246"/>
                    <a:pt x="497459" y="1515484"/>
                    <a:pt x="458406" y="1531676"/>
                  </a:cubicBezTo>
                  <a:cubicBezTo>
                    <a:pt x="428879" y="1545011"/>
                    <a:pt x="403161" y="1564061"/>
                    <a:pt x="375539" y="1581206"/>
                  </a:cubicBezTo>
                  <a:cubicBezTo>
                    <a:pt x="359346" y="1591684"/>
                    <a:pt x="346011" y="1600256"/>
                    <a:pt x="367919" y="1617401"/>
                  </a:cubicBezTo>
                  <a:cubicBezTo>
                    <a:pt x="365061" y="1619306"/>
                    <a:pt x="364109" y="1620259"/>
                    <a:pt x="362204" y="1621211"/>
                  </a:cubicBezTo>
                  <a:cubicBezTo>
                    <a:pt x="355536" y="1623116"/>
                    <a:pt x="347916" y="1625021"/>
                    <a:pt x="341249" y="1627879"/>
                  </a:cubicBezTo>
                  <a:cubicBezTo>
                    <a:pt x="251714" y="1655501"/>
                    <a:pt x="169799" y="1694554"/>
                    <a:pt x="105981" y="1765991"/>
                  </a:cubicBezTo>
                  <a:cubicBezTo>
                    <a:pt x="66929" y="1808854"/>
                    <a:pt x="30734" y="1853621"/>
                    <a:pt x="6921" y="1906961"/>
                  </a:cubicBezTo>
                  <a:cubicBezTo>
                    <a:pt x="-6414" y="1936489"/>
                    <a:pt x="-699" y="1946966"/>
                    <a:pt x="25971" y="1963159"/>
                  </a:cubicBezTo>
                  <a:cubicBezTo>
                    <a:pt x="53594" y="1980304"/>
                    <a:pt x="79311" y="1979351"/>
                    <a:pt x="105981" y="1961254"/>
                  </a:cubicBezTo>
                  <a:cubicBezTo>
                    <a:pt x="156464" y="1926964"/>
                    <a:pt x="210756" y="1899341"/>
                    <a:pt x="272669" y="1891721"/>
                  </a:cubicBezTo>
                  <a:cubicBezTo>
                    <a:pt x="305054" y="1887911"/>
                    <a:pt x="338391" y="1883149"/>
                    <a:pt x="370776" y="1880291"/>
                  </a:cubicBezTo>
                  <a:cubicBezTo>
                    <a:pt x="400304" y="1878386"/>
                    <a:pt x="429831" y="1868861"/>
                    <a:pt x="459359" y="1869814"/>
                  </a:cubicBezTo>
                  <a:cubicBezTo>
                    <a:pt x="447929" y="1928869"/>
                    <a:pt x="437451" y="1986971"/>
                    <a:pt x="424116" y="2043169"/>
                  </a:cubicBezTo>
                  <a:cubicBezTo>
                    <a:pt x="420306" y="2060314"/>
                    <a:pt x="424116" y="2066029"/>
                    <a:pt x="439356" y="2071744"/>
                  </a:cubicBezTo>
                  <a:cubicBezTo>
                    <a:pt x="633666" y="2143182"/>
                    <a:pt x="824166" y="2224144"/>
                    <a:pt x="1011809" y="2313679"/>
                  </a:cubicBezTo>
                  <a:cubicBezTo>
                    <a:pt x="1064196" y="2339396"/>
                    <a:pt x="1114679" y="2369876"/>
                    <a:pt x="1171829" y="2384164"/>
                  </a:cubicBezTo>
                  <a:cubicBezTo>
                    <a:pt x="1238504" y="2401309"/>
                    <a:pt x="1277556" y="2386069"/>
                    <a:pt x="1314704" y="2327966"/>
                  </a:cubicBezTo>
                  <a:cubicBezTo>
                    <a:pt x="1348994" y="2274626"/>
                    <a:pt x="1373759" y="2215571"/>
                    <a:pt x="1398524" y="2157469"/>
                  </a:cubicBezTo>
                  <a:cubicBezTo>
                    <a:pt x="1433766" y="2075554"/>
                    <a:pt x="1468056" y="1992686"/>
                    <a:pt x="1503299" y="1907914"/>
                  </a:cubicBezTo>
                  <a:cubicBezTo>
                    <a:pt x="1560449" y="1979351"/>
                    <a:pt x="1617599" y="2050789"/>
                    <a:pt x="1674749" y="2120321"/>
                  </a:cubicBezTo>
                  <a:cubicBezTo>
                    <a:pt x="1684274" y="2132704"/>
                    <a:pt x="1684274" y="2141276"/>
                    <a:pt x="1678559" y="2155564"/>
                  </a:cubicBezTo>
                  <a:cubicBezTo>
                    <a:pt x="1579499" y="2392736"/>
                    <a:pt x="1481391" y="2630861"/>
                    <a:pt x="1382331" y="2868034"/>
                  </a:cubicBezTo>
                  <a:cubicBezTo>
                    <a:pt x="1379474" y="2873749"/>
                    <a:pt x="1375664" y="2879464"/>
                    <a:pt x="1374711" y="2886132"/>
                  </a:cubicBezTo>
                  <a:cubicBezTo>
                    <a:pt x="1371854" y="2909944"/>
                    <a:pt x="1362329" y="2918516"/>
                    <a:pt x="1340421" y="2912801"/>
                  </a:cubicBezTo>
                  <a:cubicBezTo>
                    <a:pt x="1328039" y="2909944"/>
                    <a:pt x="1328039" y="2919469"/>
                    <a:pt x="1325181" y="2924232"/>
                  </a:cubicBezTo>
                  <a:cubicBezTo>
                    <a:pt x="1287081" y="2982334"/>
                    <a:pt x="1281366" y="3047104"/>
                    <a:pt x="1284224" y="3113779"/>
                  </a:cubicBezTo>
                  <a:cubicBezTo>
                    <a:pt x="1285176" y="3126162"/>
                    <a:pt x="1291844" y="3125209"/>
                    <a:pt x="1300416" y="3126162"/>
                  </a:cubicBezTo>
                  <a:cubicBezTo>
                    <a:pt x="1358519" y="3129019"/>
                    <a:pt x="1417574" y="3131876"/>
                    <a:pt x="1475676" y="3136639"/>
                  </a:cubicBezTo>
                  <a:cubicBezTo>
                    <a:pt x="1493774" y="3137591"/>
                    <a:pt x="1505204" y="3136639"/>
                    <a:pt x="1504251" y="3114732"/>
                  </a:cubicBezTo>
                  <a:cubicBezTo>
                    <a:pt x="1503299" y="3102349"/>
                    <a:pt x="1507109" y="3095682"/>
                    <a:pt x="1522349" y="3101396"/>
                  </a:cubicBezTo>
                  <a:cubicBezTo>
                    <a:pt x="1580451" y="3122351"/>
                    <a:pt x="1639506" y="3139496"/>
                    <a:pt x="1700466" y="3151879"/>
                  </a:cubicBezTo>
                  <a:cubicBezTo>
                    <a:pt x="1755711" y="3159499"/>
                    <a:pt x="1810004" y="3159499"/>
                    <a:pt x="1864296" y="3148069"/>
                  </a:cubicBezTo>
                  <a:cubicBezTo>
                    <a:pt x="1888109" y="3141401"/>
                    <a:pt x="1911921" y="3135687"/>
                    <a:pt x="1930971" y="3117589"/>
                  </a:cubicBezTo>
                  <a:cubicBezTo>
                    <a:pt x="1956689" y="3093776"/>
                    <a:pt x="1952879" y="3069964"/>
                    <a:pt x="1919541" y="3057582"/>
                  </a:cubicBezTo>
                  <a:cubicBezTo>
                    <a:pt x="1896681" y="3049009"/>
                    <a:pt x="1872869" y="3049009"/>
                    <a:pt x="1849056" y="3047104"/>
                  </a:cubicBezTo>
                  <a:cubicBezTo>
                    <a:pt x="1810004" y="3045199"/>
                    <a:pt x="1769999" y="3044246"/>
                    <a:pt x="1731899" y="3031864"/>
                  </a:cubicBezTo>
                  <a:cubicBezTo>
                    <a:pt x="1694751" y="3019482"/>
                    <a:pt x="1670939" y="2994716"/>
                    <a:pt x="1653794" y="2957569"/>
                  </a:cubicBezTo>
                  <a:cubicBezTo>
                    <a:pt x="1682369" y="2965189"/>
                    <a:pt x="1707134" y="2969951"/>
                    <a:pt x="1731899" y="2977571"/>
                  </a:cubicBezTo>
                  <a:cubicBezTo>
                    <a:pt x="1747139" y="2982334"/>
                    <a:pt x="1752854" y="2978524"/>
                    <a:pt x="1758569" y="2964236"/>
                  </a:cubicBezTo>
                  <a:cubicBezTo>
                    <a:pt x="1853819" y="2726111"/>
                    <a:pt x="1950021" y="2488939"/>
                    <a:pt x="2045271" y="2250814"/>
                  </a:cubicBezTo>
                  <a:cubicBezTo>
                    <a:pt x="2066226" y="2199379"/>
                    <a:pt x="2071941" y="2146039"/>
                    <a:pt x="2063369" y="2090794"/>
                  </a:cubicBezTo>
                  <a:cubicBezTo>
                    <a:pt x="2050986" y="2016499"/>
                    <a:pt x="2020506" y="1949824"/>
                    <a:pt x="1989074" y="1882196"/>
                  </a:cubicBezTo>
                  <a:cubicBezTo>
                    <a:pt x="1967166" y="1835524"/>
                    <a:pt x="1943354" y="1788851"/>
                    <a:pt x="1919541" y="1741226"/>
                  </a:cubicBezTo>
                  <a:cubicBezTo>
                    <a:pt x="1970976" y="1748846"/>
                    <a:pt x="1970976" y="1748846"/>
                    <a:pt x="1962404" y="1698364"/>
                  </a:cubicBezTo>
                  <a:cubicBezTo>
                    <a:pt x="1960499" y="1685981"/>
                    <a:pt x="1957641" y="1674551"/>
                    <a:pt x="1955736" y="1662169"/>
                  </a:cubicBezTo>
                  <a:cubicBezTo>
                    <a:pt x="1934781" y="1553584"/>
                    <a:pt x="1914779" y="1445951"/>
                    <a:pt x="1892871" y="1337366"/>
                  </a:cubicBezTo>
                  <a:cubicBezTo>
                    <a:pt x="1890014" y="1324031"/>
                    <a:pt x="1892871" y="1316411"/>
                    <a:pt x="1904301" y="1308791"/>
                  </a:cubicBezTo>
                  <a:cubicBezTo>
                    <a:pt x="1996694" y="1244021"/>
                    <a:pt x="2089086" y="1179251"/>
                    <a:pt x="2181479" y="1113529"/>
                  </a:cubicBezTo>
                  <a:cubicBezTo>
                    <a:pt x="2191956" y="1105909"/>
                    <a:pt x="2196719" y="1106861"/>
                    <a:pt x="2204339" y="1116386"/>
                  </a:cubicBezTo>
                  <a:cubicBezTo>
                    <a:pt x="2235771" y="1154486"/>
                    <a:pt x="2270061" y="1190681"/>
                    <a:pt x="2305304" y="1225924"/>
                  </a:cubicBezTo>
                  <a:cubicBezTo>
                    <a:pt x="2390076" y="1311649"/>
                    <a:pt x="2488184" y="1374514"/>
                    <a:pt x="2608199" y="1395469"/>
                  </a:cubicBezTo>
                  <a:cubicBezTo>
                    <a:pt x="2706306" y="1412614"/>
                    <a:pt x="2805367" y="1422139"/>
                    <a:pt x="2902521" y="1445951"/>
                  </a:cubicBezTo>
                  <a:cubicBezTo>
                    <a:pt x="2913951" y="1448809"/>
                    <a:pt x="2912999" y="1442141"/>
                    <a:pt x="2912999" y="1435474"/>
                  </a:cubicBezTo>
                  <a:cubicBezTo>
                    <a:pt x="2919667" y="1369751"/>
                    <a:pt x="2926334" y="1304029"/>
                    <a:pt x="2933954" y="1239259"/>
                  </a:cubicBezTo>
                  <a:cubicBezTo>
                    <a:pt x="2933954" y="1224019"/>
                    <a:pt x="2929192" y="1220209"/>
                    <a:pt x="2916809" y="1216399"/>
                  </a:cubicBezTo>
                  <a:close/>
                  <a:moveTo>
                    <a:pt x="1512824" y="846829"/>
                  </a:moveTo>
                  <a:cubicBezTo>
                    <a:pt x="1523301" y="812539"/>
                    <a:pt x="1546161" y="784916"/>
                    <a:pt x="1561401" y="754436"/>
                  </a:cubicBezTo>
                  <a:cubicBezTo>
                    <a:pt x="1581404" y="713479"/>
                    <a:pt x="1608074" y="690619"/>
                    <a:pt x="1658556" y="705859"/>
                  </a:cubicBezTo>
                  <a:cubicBezTo>
                    <a:pt x="1609979" y="754436"/>
                    <a:pt x="1568069" y="806824"/>
                    <a:pt x="1512824" y="846829"/>
                  </a:cubicBezTo>
                  <a:close/>
                </a:path>
              </a:pathLst>
            </a:custGeom>
            <a:solidFill>
              <a:srgbClr val="000000"/>
            </a:solidFill>
            <a:ln w="9525" cap="flat">
              <a:noFill/>
              <a:prstDash val="solid"/>
              <a:miter/>
            </a:ln>
          </p:spPr>
          <p:txBody>
            <a:bodyPr rtlCol="0" anchor="ctr"/>
            <a:lstStyle/>
            <a:p>
              <a:endParaRPr lang="en-US"/>
            </a:p>
          </p:txBody>
        </p:sp>
        <p:sp>
          <p:nvSpPr>
            <p:cNvPr id="38" name="Freeform: Shape 37"/>
            <p:cNvSpPr/>
            <p:nvPr/>
          </p:nvSpPr>
          <p:spPr>
            <a:xfrm>
              <a:off x="7053935" y="956501"/>
              <a:ext cx="290823" cy="225153"/>
            </a:xfrm>
            <a:custGeom>
              <a:avLst/>
              <a:gdLst>
                <a:gd name="connsiteX0" fmla="*/ 266000 w 295275"/>
                <a:gd name="connsiteY0" fmla="*/ 66170 h 228600"/>
                <a:gd name="connsiteX1" fmla="*/ 286002 w 295275"/>
                <a:gd name="connsiteY1" fmla="*/ 146180 h 228600"/>
                <a:gd name="connsiteX2" fmla="*/ 200277 w 295275"/>
                <a:gd name="connsiteY2" fmla="*/ 226190 h 228600"/>
                <a:gd name="connsiteX3" fmla="*/ 135507 w 295275"/>
                <a:gd name="connsiteY3" fmla="*/ 219523 h 228600"/>
                <a:gd name="connsiteX4" fmla="*/ 101217 w 295275"/>
                <a:gd name="connsiteY4" fmla="*/ 211903 h 228600"/>
                <a:gd name="connsiteX5" fmla="*/ 5014 w 295275"/>
                <a:gd name="connsiteY5" fmla="*/ 191900 h 228600"/>
                <a:gd name="connsiteX6" fmla="*/ 252 w 295275"/>
                <a:gd name="connsiteY6" fmla="*/ 175708 h 228600"/>
                <a:gd name="connsiteX7" fmla="*/ 6920 w 295275"/>
                <a:gd name="connsiteY7" fmla="*/ 72838 h 228600"/>
                <a:gd name="connsiteX8" fmla="*/ 21207 w 295275"/>
                <a:gd name="connsiteY8" fmla="*/ 53788 h 228600"/>
                <a:gd name="connsiteX9" fmla="*/ 112647 w 295275"/>
                <a:gd name="connsiteY9" fmla="*/ 18545 h 228600"/>
                <a:gd name="connsiteX10" fmla="*/ 259332 w 295275"/>
                <a:gd name="connsiteY10" fmla="*/ 12830 h 228600"/>
                <a:gd name="connsiteX11" fmla="*/ 266000 w 295275"/>
                <a:gd name="connsiteY11" fmla="*/ 66170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5275" h="228600">
                  <a:moveTo>
                    <a:pt x="266000" y="66170"/>
                  </a:moveTo>
                  <a:cubicBezTo>
                    <a:pt x="305052" y="85220"/>
                    <a:pt x="314577" y="102365"/>
                    <a:pt x="286002" y="146180"/>
                  </a:cubicBezTo>
                  <a:cubicBezTo>
                    <a:pt x="264095" y="180470"/>
                    <a:pt x="235520" y="208093"/>
                    <a:pt x="200277" y="226190"/>
                  </a:cubicBezTo>
                  <a:cubicBezTo>
                    <a:pt x="180275" y="236668"/>
                    <a:pt x="153604" y="239525"/>
                    <a:pt x="135507" y="219523"/>
                  </a:cubicBezTo>
                  <a:cubicBezTo>
                    <a:pt x="124077" y="207140"/>
                    <a:pt x="115504" y="205235"/>
                    <a:pt x="101217" y="211903"/>
                  </a:cubicBezTo>
                  <a:cubicBezTo>
                    <a:pt x="64070" y="230953"/>
                    <a:pt x="35495" y="205235"/>
                    <a:pt x="5014" y="191900"/>
                  </a:cubicBezTo>
                  <a:cubicBezTo>
                    <a:pt x="-1653" y="189043"/>
                    <a:pt x="252" y="182375"/>
                    <a:pt x="252" y="175708"/>
                  </a:cubicBezTo>
                  <a:cubicBezTo>
                    <a:pt x="3109" y="141418"/>
                    <a:pt x="5014" y="107128"/>
                    <a:pt x="6920" y="72838"/>
                  </a:cubicBezTo>
                  <a:cubicBezTo>
                    <a:pt x="7872" y="63313"/>
                    <a:pt x="8825" y="51883"/>
                    <a:pt x="21207" y="53788"/>
                  </a:cubicBezTo>
                  <a:cubicBezTo>
                    <a:pt x="58354" y="59503"/>
                    <a:pt x="85977" y="35690"/>
                    <a:pt x="112647" y="18545"/>
                  </a:cubicBezTo>
                  <a:cubicBezTo>
                    <a:pt x="162177" y="-13840"/>
                    <a:pt x="210754" y="4258"/>
                    <a:pt x="259332" y="12830"/>
                  </a:cubicBezTo>
                  <a:cubicBezTo>
                    <a:pt x="286002" y="17593"/>
                    <a:pt x="287907" y="43310"/>
                    <a:pt x="266000" y="66170"/>
                  </a:cubicBezTo>
                  <a:close/>
                </a:path>
              </a:pathLst>
            </a:custGeom>
            <a:solidFill>
              <a:srgbClr val="FDC68E"/>
            </a:solidFill>
            <a:ln w="7533"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p>
              <a:endParaRPr lang="en-US"/>
            </a:p>
          </p:txBody>
        </p:sp>
        <p:sp>
          <p:nvSpPr>
            <p:cNvPr id="39" name="Freeform: Shape 38"/>
            <p:cNvSpPr/>
            <p:nvPr/>
          </p:nvSpPr>
          <p:spPr>
            <a:xfrm>
              <a:off x="7001672" y="984748"/>
              <a:ext cx="65670" cy="187629"/>
            </a:xfrm>
            <a:custGeom>
              <a:avLst/>
              <a:gdLst>
                <a:gd name="connsiteX0" fmla="*/ 28732 w 66675"/>
                <a:gd name="connsiteY0" fmla="*/ 0 h 190500"/>
                <a:gd name="connsiteX1" fmla="*/ 74849 w 66675"/>
                <a:gd name="connsiteY1" fmla="*/ 7183 h 190500"/>
                <a:gd name="connsiteX2" fmla="*/ 46118 w 66675"/>
                <a:gd name="connsiteY2" fmla="*/ 191651 h 190500"/>
                <a:gd name="connsiteX3" fmla="*/ 0 w 66675"/>
                <a:gd name="connsiteY3" fmla="*/ 184469 h 190500"/>
              </a:gdLst>
              <a:ahLst/>
              <a:cxnLst>
                <a:cxn ang="0">
                  <a:pos x="connsiteX0" y="connsiteY0"/>
                </a:cxn>
                <a:cxn ang="0">
                  <a:pos x="connsiteX1" y="connsiteY1"/>
                </a:cxn>
                <a:cxn ang="0">
                  <a:pos x="connsiteX2" y="connsiteY2"/>
                </a:cxn>
                <a:cxn ang="0">
                  <a:pos x="connsiteX3" y="connsiteY3"/>
                </a:cxn>
              </a:cxnLst>
              <a:rect l="l" t="t" r="r" b="b"/>
              <a:pathLst>
                <a:path w="66675" h="190500">
                  <a:moveTo>
                    <a:pt x="28732" y="0"/>
                  </a:moveTo>
                  <a:lnTo>
                    <a:pt x="74849" y="7183"/>
                  </a:lnTo>
                  <a:lnTo>
                    <a:pt x="46118" y="191651"/>
                  </a:lnTo>
                  <a:lnTo>
                    <a:pt x="0" y="184469"/>
                  </a:lnTo>
                  <a:close/>
                </a:path>
              </a:pathLst>
            </a:custGeom>
            <a:solidFill>
              <a:srgbClr val="F2F2F2"/>
            </a:solidFill>
            <a:ln w="9525" cap="flat">
              <a:noFill/>
              <a:prstDash val="solid"/>
              <a:miter/>
            </a:ln>
          </p:spPr>
          <p:txBody>
            <a:bodyPr rtlCol="0" anchor="ctr"/>
            <a:lstStyle/>
            <a:p>
              <a:endParaRPr lang="en-US"/>
            </a:p>
          </p:txBody>
        </p:sp>
        <p:sp>
          <p:nvSpPr>
            <p:cNvPr id="40" name="Freeform: Shape 39"/>
            <p:cNvSpPr/>
            <p:nvPr/>
          </p:nvSpPr>
          <p:spPr>
            <a:xfrm>
              <a:off x="6426734" y="-16067"/>
              <a:ext cx="422162" cy="394017"/>
            </a:xfrm>
            <a:custGeom>
              <a:avLst/>
              <a:gdLst>
                <a:gd name="connsiteX0" fmla="*/ 9123 w 428625"/>
                <a:gd name="connsiteY0" fmla="*/ 188526 h 400050"/>
                <a:gd name="connsiteX1" fmla="*/ 108183 w 428625"/>
                <a:gd name="connsiteY1" fmla="*/ 147568 h 400050"/>
                <a:gd name="connsiteX2" fmla="*/ 125328 w 428625"/>
                <a:gd name="connsiteY2" fmla="*/ 111373 h 400050"/>
                <a:gd name="connsiteX3" fmla="*/ 168190 w 428625"/>
                <a:gd name="connsiteY3" fmla="*/ 62796 h 400050"/>
                <a:gd name="connsiteX4" fmla="*/ 202480 w 428625"/>
                <a:gd name="connsiteY4" fmla="*/ 79941 h 400050"/>
                <a:gd name="connsiteX5" fmla="*/ 209148 w 428625"/>
                <a:gd name="connsiteY5" fmla="*/ 126613 h 400050"/>
                <a:gd name="connsiteX6" fmla="*/ 224388 w 428625"/>
                <a:gd name="connsiteY6" fmla="*/ 143758 h 400050"/>
                <a:gd name="connsiteX7" fmla="*/ 247248 w 428625"/>
                <a:gd name="connsiteY7" fmla="*/ 132328 h 400050"/>
                <a:gd name="connsiteX8" fmla="*/ 306303 w 428625"/>
                <a:gd name="connsiteY8" fmla="*/ 66606 h 400050"/>
                <a:gd name="connsiteX9" fmla="*/ 314876 w 428625"/>
                <a:gd name="connsiteY9" fmla="*/ 48508 h 400050"/>
                <a:gd name="connsiteX10" fmla="*/ 364405 w 428625"/>
                <a:gd name="connsiteY10" fmla="*/ 1836 h 400050"/>
                <a:gd name="connsiteX11" fmla="*/ 423460 w 428625"/>
                <a:gd name="connsiteY11" fmla="*/ 10408 h 400050"/>
                <a:gd name="connsiteX12" fmla="*/ 419651 w 428625"/>
                <a:gd name="connsiteY12" fmla="*/ 61843 h 400050"/>
                <a:gd name="connsiteX13" fmla="*/ 408221 w 428625"/>
                <a:gd name="connsiteY13" fmla="*/ 128518 h 400050"/>
                <a:gd name="connsiteX14" fmla="*/ 412030 w 428625"/>
                <a:gd name="connsiteY14" fmla="*/ 173286 h 400050"/>
                <a:gd name="connsiteX15" fmla="*/ 429176 w 428625"/>
                <a:gd name="connsiteY15" fmla="*/ 219006 h 400050"/>
                <a:gd name="connsiteX16" fmla="*/ 411078 w 428625"/>
                <a:gd name="connsiteY16" fmla="*/ 241866 h 400050"/>
                <a:gd name="connsiteX17" fmla="*/ 389171 w 428625"/>
                <a:gd name="connsiteY17" fmla="*/ 259963 h 400050"/>
                <a:gd name="connsiteX18" fmla="*/ 388218 w 428625"/>
                <a:gd name="connsiteY18" fmla="*/ 261868 h 400050"/>
                <a:gd name="connsiteX19" fmla="*/ 351071 w 428625"/>
                <a:gd name="connsiteY19" fmla="*/ 321876 h 400050"/>
                <a:gd name="connsiteX20" fmla="*/ 339640 w 428625"/>
                <a:gd name="connsiteY20" fmla="*/ 359023 h 400050"/>
                <a:gd name="connsiteX21" fmla="*/ 286301 w 428625"/>
                <a:gd name="connsiteY21" fmla="*/ 392361 h 400050"/>
                <a:gd name="connsiteX22" fmla="*/ 175810 w 428625"/>
                <a:gd name="connsiteY22" fmla="*/ 389503 h 400050"/>
                <a:gd name="connsiteX23" fmla="*/ 116755 w 428625"/>
                <a:gd name="connsiteY23" fmla="*/ 404743 h 400050"/>
                <a:gd name="connsiteX24" fmla="*/ 96753 w 428625"/>
                <a:gd name="connsiteY24" fmla="*/ 380931 h 400050"/>
                <a:gd name="connsiteX25" fmla="*/ 6265 w 428625"/>
                <a:gd name="connsiteY25" fmla="*/ 215196 h 400050"/>
                <a:gd name="connsiteX26" fmla="*/ 9123 w 428625"/>
                <a:gd name="connsiteY26" fmla="*/ 188526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28625" h="400050">
                  <a:moveTo>
                    <a:pt x="9123" y="188526"/>
                  </a:moveTo>
                  <a:cubicBezTo>
                    <a:pt x="44365" y="179953"/>
                    <a:pt x="76751" y="163761"/>
                    <a:pt x="108183" y="147568"/>
                  </a:cubicBezTo>
                  <a:cubicBezTo>
                    <a:pt x="122471" y="139948"/>
                    <a:pt x="124376" y="125661"/>
                    <a:pt x="125328" y="111373"/>
                  </a:cubicBezTo>
                  <a:cubicBezTo>
                    <a:pt x="128185" y="85656"/>
                    <a:pt x="144378" y="71368"/>
                    <a:pt x="168190" y="62796"/>
                  </a:cubicBezTo>
                  <a:cubicBezTo>
                    <a:pt x="186288" y="57081"/>
                    <a:pt x="195813" y="62796"/>
                    <a:pt x="202480" y="79941"/>
                  </a:cubicBezTo>
                  <a:cubicBezTo>
                    <a:pt x="207243" y="95181"/>
                    <a:pt x="207243" y="110421"/>
                    <a:pt x="209148" y="126613"/>
                  </a:cubicBezTo>
                  <a:cubicBezTo>
                    <a:pt x="210101" y="136138"/>
                    <a:pt x="212005" y="143758"/>
                    <a:pt x="224388" y="143758"/>
                  </a:cubicBezTo>
                  <a:cubicBezTo>
                    <a:pt x="234865" y="143758"/>
                    <a:pt x="244390" y="145663"/>
                    <a:pt x="247248" y="132328"/>
                  </a:cubicBezTo>
                  <a:cubicBezTo>
                    <a:pt x="255821" y="99943"/>
                    <a:pt x="272965" y="76131"/>
                    <a:pt x="306303" y="66606"/>
                  </a:cubicBezTo>
                  <a:cubicBezTo>
                    <a:pt x="315828" y="63748"/>
                    <a:pt x="313923" y="55176"/>
                    <a:pt x="314876" y="48508"/>
                  </a:cubicBezTo>
                  <a:cubicBezTo>
                    <a:pt x="319638" y="15171"/>
                    <a:pt x="331068" y="2788"/>
                    <a:pt x="364405" y="1836"/>
                  </a:cubicBezTo>
                  <a:cubicBezTo>
                    <a:pt x="384408" y="883"/>
                    <a:pt x="405363" y="-4832"/>
                    <a:pt x="423460" y="10408"/>
                  </a:cubicBezTo>
                  <a:cubicBezTo>
                    <a:pt x="415840" y="26601"/>
                    <a:pt x="419651" y="44698"/>
                    <a:pt x="419651" y="61843"/>
                  </a:cubicBezTo>
                  <a:cubicBezTo>
                    <a:pt x="418698" y="84703"/>
                    <a:pt x="420603" y="107563"/>
                    <a:pt x="408221" y="128518"/>
                  </a:cubicBezTo>
                  <a:cubicBezTo>
                    <a:pt x="398696" y="143758"/>
                    <a:pt x="407268" y="158998"/>
                    <a:pt x="412030" y="173286"/>
                  </a:cubicBezTo>
                  <a:cubicBezTo>
                    <a:pt x="417746" y="188526"/>
                    <a:pt x="424413" y="203766"/>
                    <a:pt x="429176" y="219006"/>
                  </a:cubicBezTo>
                  <a:cubicBezTo>
                    <a:pt x="432985" y="232341"/>
                    <a:pt x="430128" y="244723"/>
                    <a:pt x="411078" y="241866"/>
                  </a:cubicBezTo>
                  <a:cubicBezTo>
                    <a:pt x="397743" y="239961"/>
                    <a:pt x="388218" y="243771"/>
                    <a:pt x="389171" y="259963"/>
                  </a:cubicBezTo>
                  <a:cubicBezTo>
                    <a:pt x="389171" y="260916"/>
                    <a:pt x="389171" y="261868"/>
                    <a:pt x="388218" y="261868"/>
                  </a:cubicBezTo>
                  <a:cubicBezTo>
                    <a:pt x="372978" y="279966"/>
                    <a:pt x="360596" y="299968"/>
                    <a:pt x="351071" y="321876"/>
                  </a:cubicBezTo>
                  <a:cubicBezTo>
                    <a:pt x="346308" y="334258"/>
                    <a:pt x="339640" y="345688"/>
                    <a:pt x="339640" y="359023"/>
                  </a:cubicBezTo>
                  <a:cubicBezTo>
                    <a:pt x="337735" y="396171"/>
                    <a:pt x="316780" y="411411"/>
                    <a:pt x="286301" y="392361"/>
                  </a:cubicBezTo>
                  <a:cubicBezTo>
                    <a:pt x="248201" y="369501"/>
                    <a:pt x="212958" y="379026"/>
                    <a:pt x="175810" y="389503"/>
                  </a:cubicBezTo>
                  <a:cubicBezTo>
                    <a:pt x="156760" y="395218"/>
                    <a:pt x="138663" y="406648"/>
                    <a:pt x="116755" y="404743"/>
                  </a:cubicBezTo>
                  <a:cubicBezTo>
                    <a:pt x="105326" y="400933"/>
                    <a:pt x="102468" y="389503"/>
                    <a:pt x="96753" y="380931"/>
                  </a:cubicBezTo>
                  <a:cubicBezTo>
                    <a:pt x="65321" y="325686"/>
                    <a:pt x="33888" y="271393"/>
                    <a:pt x="6265" y="215196"/>
                  </a:cubicBezTo>
                  <a:cubicBezTo>
                    <a:pt x="2455" y="207576"/>
                    <a:pt x="-7070" y="197098"/>
                    <a:pt x="9123" y="188526"/>
                  </a:cubicBezTo>
                  <a:close/>
                </a:path>
              </a:pathLst>
            </a:custGeom>
            <a:solidFill>
              <a:srgbClr val="FDC68E"/>
            </a:solidFill>
            <a:ln w="7533"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p>
              <a:endParaRPr lang="en-US"/>
            </a:p>
          </p:txBody>
        </p:sp>
        <p:sp>
          <p:nvSpPr>
            <p:cNvPr id="41" name="Freeform: Shape 40"/>
            <p:cNvSpPr/>
            <p:nvPr/>
          </p:nvSpPr>
          <p:spPr>
            <a:xfrm>
              <a:off x="6374974" y="157532"/>
              <a:ext cx="150102" cy="497214"/>
            </a:xfrm>
            <a:custGeom>
              <a:avLst/>
              <a:gdLst>
                <a:gd name="connsiteX0" fmla="*/ 49530 w 152400"/>
                <a:gd name="connsiteY0" fmla="*/ 116 h 504825"/>
                <a:gd name="connsiteX1" fmla="*/ 57150 w 152400"/>
                <a:gd name="connsiteY1" fmla="*/ 35359 h 504825"/>
                <a:gd name="connsiteX2" fmla="*/ 158115 w 152400"/>
                <a:gd name="connsiteY2" fmla="*/ 218239 h 504825"/>
                <a:gd name="connsiteX3" fmla="*/ 153353 w 152400"/>
                <a:gd name="connsiteY3" fmla="*/ 223002 h 504825"/>
                <a:gd name="connsiteX4" fmla="*/ 136208 w 152400"/>
                <a:gd name="connsiteY4" fmla="*/ 240146 h 504825"/>
                <a:gd name="connsiteX5" fmla="*/ 103823 w 152400"/>
                <a:gd name="connsiteY5" fmla="*/ 273484 h 504825"/>
                <a:gd name="connsiteX6" fmla="*/ 122873 w 152400"/>
                <a:gd name="connsiteY6" fmla="*/ 312536 h 504825"/>
                <a:gd name="connsiteX7" fmla="*/ 108585 w 152400"/>
                <a:gd name="connsiteY7" fmla="*/ 397309 h 504825"/>
                <a:gd name="connsiteX8" fmla="*/ 0 w 152400"/>
                <a:gd name="connsiteY8" fmla="*/ 512561 h 504825"/>
                <a:gd name="connsiteX9" fmla="*/ 44768 w 152400"/>
                <a:gd name="connsiteY9" fmla="*/ 346827 h 504825"/>
                <a:gd name="connsiteX10" fmla="*/ 58103 w 152400"/>
                <a:gd name="connsiteY10" fmla="*/ 96319 h 504825"/>
                <a:gd name="connsiteX11" fmla="*/ 34290 w 152400"/>
                <a:gd name="connsiteY11" fmla="*/ 19166 h 504825"/>
                <a:gd name="connsiteX12" fmla="*/ 49530 w 152400"/>
                <a:gd name="connsiteY12" fmla="*/ 116 h 50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2400" h="504825">
                  <a:moveTo>
                    <a:pt x="49530" y="116"/>
                  </a:moveTo>
                  <a:cubicBezTo>
                    <a:pt x="39053" y="14404"/>
                    <a:pt x="51435" y="24881"/>
                    <a:pt x="57150" y="35359"/>
                  </a:cubicBezTo>
                  <a:cubicBezTo>
                    <a:pt x="90488" y="96319"/>
                    <a:pt x="123825" y="157279"/>
                    <a:pt x="158115" y="218239"/>
                  </a:cubicBezTo>
                  <a:cubicBezTo>
                    <a:pt x="156210" y="220144"/>
                    <a:pt x="155258" y="221096"/>
                    <a:pt x="153353" y="223002"/>
                  </a:cubicBezTo>
                  <a:cubicBezTo>
                    <a:pt x="147638" y="228717"/>
                    <a:pt x="141923" y="234431"/>
                    <a:pt x="136208" y="240146"/>
                  </a:cubicBezTo>
                  <a:cubicBezTo>
                    <a:pt x="124778" y="251577"/>
                    <a:pt x="109538" y="260149"/>
                    <a:pt x="103823" y="273484"/>
                  </a:cubicBezTo>
                  <a:cubicBezTo>
                    <a:pt x="98108" y="287771"/>
                    <a:pt x="119063" y="298249"/>
                    <a:pt x="122873" y="312536"/>
                  </a:cubicBezTo>
                  <a:cubicBezTo>
                    <a:pt x="130493" y="343017"/>
                    <a:pt x="122873" y="370639"/>
                    <a:pt x="108585" y="397309"/>
                  </a:cubicBezTo>
                  <a:cubicBezTo>
                    <a:pt x="83820" y="445886"/>
                    <a:pt x="40005" y="477319"/>
                    <a:pt x="0" y="512561"/>
                  </a:cubicBezTo>
                  <a:cubicBezTo>
                    <a:pt x="20003" y="458269"/>
                    <a:pt x="36195" y="403977"/>
                    <a:pt x="44768" y="346827"/>
                  </a:cubicBezTo>
                  <a:cubicBezTo>
                    <a:pt x="57150" y="263959"/>
                    <a:pt x="68580" y="181091"/>
                    <a:pt x="58103" y="96319"/>
                  </a:cubicBezTo>
                  <a:cubicBezTo>
                    <a:pt x="55245" y="68696"/>
                    <a:pt x="47625" y="42979"/>
                    <a:pt x="34290" y="19166"/>
                  </a:cubicBezTo>
                  <a:cubicBezTo>
                    <a:pt x="26670" y="3927"/>
                    <a:pt x="34290" y="-836"/>
                    <a:pt x="49530" y="116"/>
                  </a:cubicBezTo>
                  <a:close/>
                </a:path>
              </a:pathLst>
            </a:custGeom>
            <a:solidFill>
              <a:srgbClr val="FDFDFD"/>
            </a:solidFill>
            <a:ln w="9525" cap="flat">
              <a:noFill/>
              <a:prstDash val="solid"/>
              <a:miter/>
            </a:ln>
          </p:spPr>
          <p:txBody>
            <a:bodyPr rtlCol="0" anchor="ctr"/>
            <a:lstStyle/>
            <a:p>
              <a:endParaRPr lang="en-US"/>
            </a:p>
          </p:txBody>
        </p:sp>
        <p:sp>
          <p:nvSpPr>
            <p:cNvPr id="42" name="Freeform: Shape 41"/>
            <p:cNvSpPr/>
            <p:nvPr/>
          </p:nvSpPr>
          <p:spPr>
            <a:xfrm>
              <a:off x="5349699" y="779290"/>
              <a:ext cx="318966" cy="356493"/>
            </a:xfrm>
            <a:custGeom>
              <a:avLst/>
              <a:gdLst>
                <a:gd name="connsiteX0" fmla="*/ 230378 w 323850"/>
                <a:gd name="connsiteY0" fmla="*/ 180370 h 361950"/>
                <a:gd name="connsiteX1" fmla="*/ 212280 w 323850"/>
                <a:gd name="connsiteY1" fmla="*/ 280383 h 361950"/>
                <a:gd name="connsiteX2" fmla="*/ 175133 w 323850"/>
                <a:gd name="connsiteY2" fmla="*/ 337533 h 361950"/>
                <a:gd name="connsiteX3" fmla="*/ 151320 w 323850"/>
                <a:gd name="connsiteY3" fmla="*/ 348963 h 361950"/>
                <a:gd name="connsiteX4" fmla="*/ 101790 w 323850"/>
                <a:gd name="connsiteY4" fmla="*/ 359441 h 361950"/>
                <a:gd name="connsiteX5" fmla="*/ 74168 w 323850"/>
                <a:gd name="connsiteY5" fmla="*/ 357535 h 361950"/>
                <a:gd name="connsiteX6" fmla="*/ 73215 w 323850"/>
                <a:gd name="connsiteY6" fmla="*/ 321341 h 361950"/>
                <a:gd name="connsiteX7" fmla="*/ 44640 w 323850"/>
                <a:gd name="connsiteY7" fmla="*/ 270858 h 361950"/>
                <a:gd name="connsiteX8" fmla="*/ 63690 w 323850"/>
                <a:gd name="connsiteY8" fmla="*/ 184180 h 361950"/>
                <a:gd name="connsiteX9" fmla="*/ 47497 w 323850"/>
                <a:gd name="connsiteY9" fmla="*/ 221328 h 361950"/>
                <a:gd name="connsiteX10" fmla="*/ 15113 w 323850"/>
                <a:gd name="connsiteY10" fmla="*/ 236568 h 361950"/>
                <a:gd name="connsiteX11" fmla="*/ 2730 w 323850"/>
                <a:gd name="connsiteY11" fmla="*/ 203230 h 361950"/>
                <a:gd name="connsiteX12" fmla="*/ 78930 w 323850"/>
                <a:gd name="connsiteY12" fmla="*/ 12730 h 361950"/>
                <a:gd name="connsiteX13" fmla="*/ 100838 w 323850"/>
                <a:gd name="connsiteY13" fmla="*/ 2253 h 361950"/>
                <a:gd name="connsiteX14" fmla="*/ 234188 w 323850"/>
                <a:gd name="connsiteY14" fmla="*/ 60355 h 361950"/>
                <a:gd name="connsiteX15" fmla="*/ 269430 w 323850"/>
                <a:gd name="connsiteY15" fmla="*/ 114648 h 361950"/>
                <a:gd name="connsiteX16" fmla="*/ 313245 w 323850"/>
                <a:gd name="connsiteY16" fmla="*/ 218470 h 361950"/>
                <a:gd name="connsiteX17" fmla="*/ 322770 w 323850"/>
                <a:gd name="connsiteY17" fmla="*/ 248950 h 361950"/>
                <a:gd name="connsiteX18" fmla="*/ 284670 w 323850"/>
                <a:gd name="connsiteY18" fmla="*/ 246093 h 361950"/>
                <a:gd name="connsiteX19" fmla="*/ 254190 w 323850"/>
                <a:gd name="connsiteY19" fmla="*/ 210850 h 361950"/>
                <a:gd name="connsiteX20" fmla="*/ 230378 w 323850"/>
                <a:gd name="connsiteY20" fmla="*/ 180370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23850" h="361950">
                  <a:moveTo>
                    <a:pt x="230378" y="180370"/>
                  </a:moveTo>
                  <a:cubicBezTo>
                    <a:pt x="223710" y="215613"/>
                    <a:pt x="223710" y="248950"/>
                    <a:pt x="212280" y="280383"/>
                  </a:cubicBezTo>
                  <a:cubicBezTo>
                    <a:pt x="204660" y="302291"/>
                    <a:pt x="193230" y="322293"/>
                    <a:pt x="175133" y="337533"/>
                  </a:cubicBezTo>
                  <a:cubicBezTo>
                    <a:pt x="168465" y="343248"/>
                    <a:pt x="157988" y="351820"/>
                    <a:pt x="151320" y="348963"/>
                  </a:cubicBezTo>
                  <a:cubicBezTo>
                    <a:pt x="131318" y="339438"/>
                    <a:pt x="117030" y="348010"/>
                    <a:pt x="101790" y="359441"/>
                  </a:cubicBezTo>
                  <a:cubicBezTo>
                    <a:pt x="94170" y="365155"/>
                    <a:pt x="82740" y="365155"/>
                    <a:pt x="74168" y="357535"/>
                  </a:cubicBezTo>
                  <a:cubicBezTo>
                    <a:pt x="61785" y="346105"/>
                    <a:pt x="70358" y="333723"/>
                    <a:pt x="73215" y="321341"/>
                  </a:cubicBezTo>
                  <a:cubicBezTo>
                    <a:pt x="39878" y="313720"/>
                    <a:pt x="33210" y="303243"/>
                    <a:pt x="44640" y="270858"/>
                  </a:cubicBezTo>
                  <a:cubicBezTo>
                    <a:pt x="54165" y="243235"/>
                    <a:pt x="67500" y="216566"/>
                    <a:pt x="63690" y="184180"/>
                  </a:cubicBezTo>
                  <a:cubicBezTo>
                    <a:pt x="52260" y="194658"/>
                    <a:pt x="54165" y="210850"/>
                    <a:pt x="47497" y="221328"/>
                  </a:cubicBezTo>
                  <a:cubicBezTo>
                    <a:pt x="39878" y="233710"/>
                    <a:pt x="31305" y="243235"/>
                    <a:pt x="15113" y="236568"/>
                  </a:cubicBezTo>
                  <a:cubicBezTo>
                    <a:pt x="-128" y="230853"/>
                    <a:pt x="-2985" y="217518"/>
                    <a:pt x="2730" y="203230"/>
                  </a:cubicBezTo>
                  <a:cubicBezTo>
                    <a:pt x="27495" y="139413"/>
                    <a:pt x="37972" y="69880"/>
                    <a:pt x="78930" y="12730"/>
                  </a:cubicBezTo>
                  <a:cubicBezTo>
                    <a:pt x="84645" y="5110"/>
                    <a:pt x="86550" y="-4415"/>
                    <a:pt x="100838" y="2253"/>
                  </a:cubicBezTo>
                  <a:cubicBezTo>
                    <a:pt x="145605" y="21303"/>
                    <a:pt x="191325" y="37495"/>
                    <a:pt x="234188" y="60355"/>
                  </a:cubicBezTo>
                  <a:cubicBezTo>
                    <a:pt x="256095" y="71785"/>
                    <a:pt x="269430" y="87025"/>
                    <a:pt x="269430" y="114648"/>
                  </a:cubicBezTo>
                  <a:cubicBezTo>
                    <a:pt x="268478" y="154653"/>
                    <a:pt x="284670" y="189895"/>
                    <a:pt x="313245" y="218470"/>
                  </a:cubicBezTo>
                  <a:cubicBezTo>
                    <a:pt x="320865" y="226091"/>
                    <a:pt x="336105" y="235616"/>
                    <a:pt x="322770" y="248950"/>
                  </a:cubicBezTo>
                  <a:cubicBezTo>
                    <a:pt x="311340" y="261333"/>
                    <a:pt x="297053" y="254666"/>
                    <a:pt x="284670" y="246093"/>
                  </a:cubicBezTo>
                  <a:cubicBezTo>
                    <a:pt x="271335" y="237520"/>
                    <a:pt x="262763" y="223233"/>
                    <a:pt x="254190" y="210850"/>
                  </a:cubicBezTo>
                  <a:cubicBezTo>
                    <a:pt x="247522" y="201325"/>
                    <a:pt x="243713" y="189895"/>
                    <a:pt x="230378" y="180370"/>
                  </a:cubicBezTo>
                  <a:close/>
                </a:path>
              </a:pathLst>
            </a:custGeom>
            <a:solidFill>
              <a:srgbClr val="FDC68E"/>
            </a:solidFill>
            <a:ln w="7533"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p>
              <a:endParaRPr lang="en-US"/>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 name="Picture 47" descr="Connected lines and dots to form a network">
            <a:extLst>
              <a:ext uri="{FF2B5EF4-FFF2-40B4-BE49-F238E27FC236}">
                <a16:creationId xmlns:a16="http://schemas.microsoft.com/office/drawing/2014/main" id="{B6FEA930-D588-E568-0913-37FEC4CB4BB3}"/>
              </a:ext>
            </a:extLst>
          </p:cNvPr>
          <p:cNvPicPr>
            <a:picLocks noChangeAspect="1"/>
          </p:cNvPicPr>
          <p:nvPr/>
        </p:nvPicPr>
        <p:blipFill rotWithShape="1">
          <a:blip r:embed="rId2">
            <a:alphaModFix amt="30000"/>
          </a:blip>
          <a:srcRect l="25"/>
          <a:stretch/>
        </p:blipFill>
        <p:spPr>
          <a:xfrm>
            <a:off x="20" y="10"/>
            <a:ext cx="12188932" cy="6857990"/>
          </a:xfrm>
          <a:prstGeom prst="rect">
            <a:avLst/>
          </a:prstGeom>
        </p:spPr>
      </p:pic>
      <p:sp>
        <p:nvSpPr>
          <p:cNvPr id="2" name="Title 1">
            <a:extLst>
              <a:ext uri="{FF2B5EF4-FFF2-40B4-BE49-F238E27FC236}">
                <a16:creationId xmlns:a16="http://schemas.microsoft.com/office/drawing/2014/main" id="{C18B70E3-5117-39D4-EEBA-0679A6FFCD76}"/>
              </a:ext>
            </a:extLst>
          </p:cNvPr>
          <p:cNvSpPr>
            <a:spLocks noGrp="1"/>
          </p:cNvSpPr>
          <p:nvPr>
            <p:ph type="ctrTitle"/>
          </p:nvPr>
        </p:nvSpPr>
        <p:spPr>
          <a:xfrm>
            <a:off x="2186949" y="3522133"/>
            <a:ext cx="7974719" cy="2288382"/>
          </a:xfrm>
        </p:spPr>
        <p:txBody>
          <a:bodyPr anchor="t">
            <a:normAutofit/>
          </a:bodyPr>
          <a:lstStyle/>
          <a:p>
            <a:r>
              <a:rPr lang="en-NG" dirty="0">
                <a:solidFill>
                  <a:schemeClr val="tx2"/>
                </a:solidFill>
              </a:rPr>
              <a:t>PROJECT OVERVIEW</a:t>
            </a:r>
          </a:p>
        </p:txBody>
      </p:sp>
      <p:sp>
        <p:nvSpPr>
          <p:cNvPr id="3" name="Subtitle 2">
            <a:extLst>
              <a:ext uri="{FF2B5EF4-FFF2-40B4-BE49-F238E27FC236}">
                <a16:creationId xmlns:a16="http://schemas.microsoft.com/office/drawing/2014/main" id="{E89BD1CE-27BD-7102-073E-DF0C1E2A9505}"/>
              </a:ext>
            </a:extLst>
          </p:cNvPr>
          <p:cNvSpPr>
            <a:spLocks noGrp="1"/>
          </p:cNvSpPr>
          <p:nvPr>
            <p:ph type="subTitle" idx="1"/>
          </p:nvPr>
        </p:nvSpPr>
        <p:spPr>
          <a:xfrm>
            <a:off x="2186949" y="725465"/>
            <a:ext cx="7974719" cy="2796668"/>
          </a:xfrm>
        </p:spPr>
        <p:txBody>
          <a:bodyPr anchor="b">
            <a:normAutofit/>
          </a:bodyPr>
          <a:lstStyle/>
          <a:p>
            <a:r>
              <a:rPr lang="en-GB" dirty="0">
                <a:solidFill>
                  <a:schemeClr val="tx2"/>
                </a:solidFill>
              </a:rPr>
              <a:t>AIMS AND OBJECTIVES</a:t>
            </a:r>
            <a:endParaRPr lang="en-NG" dirty="0">
              <a:solidFill>
                <a:schemeClr val="tx2"/>
              </a:solidFill>
            </a:endParaRPr>
          </a:p>
        </p:txBody>
      </p:sp>
    </p:spTree>
    <p:extLst>
      <p:ext uri="{BB962C8B-B14F-4D97-AF65-F5344CB8AC3E}">
        <p14:creationId xmlns:p14="http://schemas.microsoft.com/office/powerpoint/2010/main" val="15978328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37285" y="700405"/>
            <a:ext cx="6968490" cy="1325880"/>
          </a:xfrm>
          <a:ln>
            <a:solidFill>
              <a:schemeClr val="accent1">
                <a:lumMod val="60000"/>
                <a:lumOff val="40000"/>
              </a:schemeClr>
            </a:solidFill>
          </a:ln>
        </p:spPr>
        <p:txBody>
          <a:bodyPr/>
          <a:lstStyle/>
          <a:p>
            <a:pPr algn="ctr"/>
            <a:r>
              <a:rPr lang="en-US" sz="3600">
                <a:ln/>
                <a:solidFill>
                  <a:schemeClr val="accent1"/>
                </a:solidFill>
                <a:effectLst>
                  <a:outerShdw blurRad="38100" dist="25400" dir="5400000" algn="ctr" rotWithShape="0">
                    <a:srgbClr val="6E747A">
                      <a:alpha val="43000"/>
                    </a:srgbClr>
                  </a:outerShdw>
                </a:effectLst>
                <a:sym typeface="+mn-ea"/>
              </a:rPr>
              <a:t>Project Overview</a:t>
            </a:r>
          </a:p>
        </p:txBody>
      </p:sp>
      <p:sp>
        <p:nvSpPr>
          <p:cNvPr id="3" name="Content Placeholder 2"/>
          <p:cNvSpPr>
            <a:spLocks noGrp="1"/>
          </p:cNvSpPr>
          <p:nvPr>
            <p:ph idx="1"/>
          </p:nvPr>
        </p:nvSpPr>
        <p:spPr>
          <a:xfrm>
            <a:off x="939800" y="2343150"/>
            <a:ext cx="7364095" cy="3829685"/>
          </a:xfrm>
        </p:spPr>
        <p:txBody>
          <a:bodyPr>
            <a:normAutofit/>
          </a:bodyPr>
          <a:lstStyle/>
          <a:p>
            <a:pPr algn="just"/>
            <a:endParaRPr lang="en-US" sz="2400"/>
          </a:p>
          <a:p>
            <a:pPr marL="0" indent="0" algn="just">
              <a:lnSpc>
                <a:spcPct val="100000"/>
              </a:lnSpc>
              <a:buNone/>
            </a:pPr>
            <a:r>
              <a:rPr lang="en-US" sz="1800"/>
              <a:t>Our primary focus is on greenhouse gas emissions, particularly carbon dioxide (CO2). These emissions result from a variety of human activities, including the use of fossil fuels for energy, transportation, manufacturing, and deforestation. Rising global temperatures, more frequent and severe extreme weather events, the melting of the polar ice caps, an increase in sea level, and disruptions to ecosystems and biodiversity are some of the negative repercussions that follow. To ensure a healthy and habitable planet for both the present and future generations, addressing the emissions problem is a global necessity that requires cooperative efforts to reduce and ultimately eradicate these harmful emissions.</a:t>
            </a:r>
          </a:p>
        </p:txBody>
      </p:sp>
      <p:sp>
        <p:nvSpPr>
          <p:cNvPr id="5" name="Slide Number Placeholder 4"/>
          <p:cNvSpPr>
            <a:spLocks noGrp="1"/>
          </p:cNvSpPr>
          <p:nvPr>
            <p:ph type="sldNum" sz="quarter" idx="12"/>
          </p:nvPr>
        </p:nvSpPr>
        <p:spPr/>
        <p:txBody>
          <a:bodyPr/>
          <a:lstStyle/>
          <a:p>
            <a:fld id="{B3561BA9-CDCF-4958-B8AB-66F3BF063E13}" type="slidenum">
              <a:rPr lang="en-US" smtClean="0"/>
              <a:t>4</a:t>
            </a:fld>
            <a:endParaRPr lang="en-US"/>
          </a:p>
        </p:txBody>
      </p:sp>
      <p:pic>
        <p:nvPicPr>
          <p:cNvPr id="4" name="Picture 3"/>
          <p:cNvPicPr>
            <a:picLocks noChangeAspect="1"/>
          </p:cNvPicPr>
          <p:nvPr/>
        </p:nvPicPr>
        <p:blipFill>
          <a:blip r:embed="rId2"/>
          <a:stretch>
            <a:fillRect/>
          </a:stretch>
        </p:blipFill>
        <p:spPr>
          <a:xfrm>
            <a:off x="8577580" y="2480945"/>
            <a:ext cx="3615690" cy="374777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7991475" y="3366770"/>
            <a:ext cx="4224655" cy="3433445"/>
          </a:xfrm>
          <a:prstGeom prst="rect">
            <a:avLst/>
          </a:prstGeom>
        </p:spPr>
      </p:pic>
      <p:sp>
        <p:nvSpPr>
          <p:cNvPr id="3" name="Content Placeholder 2"/>
          <p:cNvSpPr>
            <a:spLocks noGrp="1"/>
          </p:cNvSpPr>
          <p:nvPr>
            <p:ph idx="1"/>
          </p:nvPr>
        </p:nvSpPr>
        <p:spPr>
          <a:xfrm>
            <a:off x="838200" y="1748118"/>
            <a:ext cx="7263130" cy="4546637"/>
          </a:xfrm>
        </p:spPr>
        <p:txBody>
          <a:bodyPr>
            <a:normAutofit/>
          </a:bodyPr>
          <a:lstStyle/>
          <a:p>
            <a:pPr algn="l"/>
            <a:endParaRPr lang="en-US" dirty="0"/>
          </a:p>
          <a:p>
            <a:pPr marL="0" indent="0" algn="l">
              <a:lnSpc>
                <a:spcPct val="100000"/>
              </a:lnSpc>
              <a:buNone/>
            </a:pPr>
            <a:r>
              <a:rPr lang="en-US" sz="2000" dirty="0"/>
              <a:t>There are various reasons why using a regression model to forecast CO2 emissions is important. Firstly, it is an effective means in the struggle against climate change on a worldwide scale. Researchers and policymakers can decide how to mitigate the environmental impact of CO2 emissions in Rwanda by better understanding the elements that drive these emissions. Secondly, there isn’t quality data that we can get from the subcontinent. Therefore, we can use the predictive model from Rwanda as a </a:t>
            </a:r>
            <a:r>
              <a:rPr lang="en-US" sz="2000" dirty="0" err="1"/>
              <a:t>generalisation</a:t>
            </a:r>
            <a:r>
              <a:rPr lang="en-US" sz="2000" dirty="0"/>
              <a:t> to all of Africa. It equips decision-makers to develop efficient policies and allocate resources to lower emissions and attain sustainability development goals.</a:t>
            </a:r>
          </a:p>
        </p:txBody>
      </p:sp>
      <p:sp>
        <p:nvSpPr>
          <p:cNvPr id="7" name="Slide Number Placeholder 6"/>
          <p:cNvSpPr>
            <a:spLocks noGrp="1"/>
          </p:cNvSpPr>
          <p:nvPr>
            <p:ph type="sldNum" sz="quarter" idx="12"/>
          </p:nvPr>
        </p:nvSpPr>
        <p:spPr/>
        <p:txBody>
          <a:bodyPr/>
          <a:lstStyle/>
          <a:p>
            <a:fld id="{B3561BA9-CDCF-4958-B8AB-66F3BF063E13}" type="slidenum">
              <a:rPr lang="en-US" smtClean="0"/>
              <a:t>5</a:t>
            </a:fld>
            <a:endParaRPr lang="en-US"/>
          </a:p>
        </p:txBody>
      </p:sp>
      <p:sp>
        <p:nvSpPr>
          <p:cNvPr id="4" name="Title 1"/>
          <p:cNvSpPr>
            <a:spLocks noGrp="1"/>
          </p:cNvSpPr>
          <p:nvPr/>
        </p:nvSpPr>
        <p:spPr>
          <a:xfrm>
            <a:off x="838200" y="588645"/>
            <a:ext cx="8564245" cy="1016037"/>
          </a:xfrm>
          <a:prstGeom prst="rect">
            <a:avLst/>
          </a:prstGeom>
          <a:ln>
            <a:solidFill>
              <a:schemeClr val="accent1">
                <a:lumMod val="60000"/>
                <a:lumOff val="40000"/>
              </a:schemeClr>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a:solidFill>
                  <a:schemeClr val="accent1"/>
                </a:solidFill>
                <a:effectLst>
                  <a:outerShdw blurRad="38100" dist="25400" dir="5400000" algn="ctr" rotWithShape="0">
                    <a:srgbClr val="6E747A">
                      <a:alpha val="43000"/>
                    </a:srgbClr>
                  </a:outerShdw>
                </a:effectLst>
                <a:sym typeface="+mn-ea"/>
              </a:rPr>
              <a:t>Project Significance</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 name="Picture 47" descr="Connected lines and dots to form a network">
            <a:extLst>
              <a:ext uri="{FF2B5EF4-FFF2-40B4-BE49-F238E27FC236}">
                <a16:creationId xmlns:a16="http://schemas.microsoft.com/office/drawing/2014/main" id="{B6FEA930-D588-E568-0913-37FEC4CB4BB3}"/>
              </a:ext>
            </a:extLst>
          </p:cNvPr>
          <p:cNvPicPr>
            <a:picLocks noChangeAspect="1"/>
          </p:cNvPicPr>
          <p:nvPr/>
        </p:nvPicPr>
        <p:blipFill rotWithShape="1">
          <a:blip r:embed="rId2">
            <a:alphaModFix amt="30000"/>
          </a:blip>
          <a:srcRect l="25"/>
          <a:stretch/>
        </p:blipFill>
        <p:spPr>
          <a:xfrm>
            <a:off x="20" y="10"/>
            <a:ext cx="12188932" cy="6857990"/>
          </a:xfrm>
          <a:prstGeom prst="rect">
            <a:avLst/>
          </a:prstGeom>
        </p:spPr>
      </p:pic>
      <p:sp>
        <p:nvSpPr>
          <p:cNvPr id="2" name="Title 1">
            <a:extLst>
              <a:ext uri="{FF2B5EF4-FFF2-40B4-BE49-F238E27FC236}">
                <a16:creationId xmlns:a16="http://schemas.microsoft.com/office/drawing/2014/main" id="{C18B70E3-5117-39D4-EEBA-0679A6FFCD76}"/>
              </a:ext>
            </a:extLst>
          </p:cNvPr>
          <p:cNvSpPr>
            <a:spLocks noGrp="1"/>
          </p:cNvSpPr>
          <p:nvPr>
            <p:ph type="ctrTitle"/>
          </p:nvPr>
        </p:nvSpPr>
        <p:spPr>
          <a:xfrm>
            <a:off x="2186949" y="3522133"/>
            <a:ext cx="7974719" cy="2288382"/>
          </a:xfrm>
        </p:spPr>
        <p:txBody>
          <a:bodyPr anchor="t">
            <a:normAutofit/>
          </a:bodyPr>
          <a:lstStyle/>
          <a:p>
            <a:r>
              <a:rPr lang="en-NG" dirty="0">
                <a:solidFill>
                  <a:schemeClr val="tx2"/>
                </a:solidFill>
              </a:rPr>
              <a:t>METHODOLOGY</a:t>
            </a:r>
          </a:p>
        </p:txBody>
      </p:sp>
      <p:sp>
        <p:nvSpPr>
          <p:cNvPr id="3" name="Subtitle 2">
            <a:extLst>
              <a:ext uri="{FF2B5EF4-FFF2-40B4-BE49-F238E27FC236}">
                <a16:creationId xmlns:a16="http://schemas.microsoft.com/office/drawing/2014/main" id="{E89BD1CE-27BD-7102-073E-DF0C1E2A9505}"/>
              </a:ext>
            </a:extLst>
          </p:cNvPr>
          <p:cNvSpPr>
            <a:spLocks noGrp="1"/>
          </p:cNvSpPr>
          <p:nvPr>
            <p:ph type="subTitle" idx="1"/>
          </p:nvPr>
        </p:nvSpPr>
        <p:spPr>
          <a:xfrm>
            <a:off x="2186949" y="725465"/>
            <a:ext cx="7974719" cy="2796668"/>
          </a:xfrm>
        </p:spPr>
        <p:txBody>
          <a:bodyPr anchor="b">
            <a:normAutofit/>
          </a:bodyPr>
          <a:lstStyle/>
          <a:p>
            <a:r>
              <a:rPr lang="en-GB" dirty="0">
                <a:solidFill>
                  <a:schemeClr val="tx2"/>
                </a:solidFill>
              </a:rPr>
              <a:t>EXPLORATORY DATA ANALYSIS</a:t>
            </a:r>
            <a:endParaRPr lang="en-NG" dirty="0">
              <a:solidFill>
                <a:schemeClr val="tx2"/>
              </a:solidFill>
            </a:endParaRPr>
          </a:p>
        </p:txBody>
      </p:sp>
    </p:spTree>
    <p:extLst>
      <p:ext uri="{BB962C8B-B14F-4D97-AF65-F5344CB8AC3E}">
        <p14:creationId xmlns:p14="http://schemas.microsoft.com/office/powerpoint/2010/main" val="26431590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143565" cy="1158875"/>
          </a:xfrm>
          <a:ln>
            <a:solidFill>
              <a:schemeClr val="tx1">
                <a:lumMod val="65000"/>
                <a:lumOff val="35000"/>
              </a:schemeClr>
            </a:solidFill>
          </a:ln>
        </p:spPr>
        <p:txBody>
          <a:bodyPr>
            <a:normAutofit/>
          </a:bodyPr>
          <a:lstStyle/>
          <a:p>
            <a:pPr algn="ctr"/>
            <a:r>
              <a:rPr lang="en-US" dirty="0">
                <a:solidFill>
                  <a:schemeClr val="tx1">
                    <a:lumMod val="65000"/>
                    <a:lumOff val="35000"/>
                  </a:schemeClr>
                </a:solidFill>
              </a:rPr>
              <a:t>Preliminary Feature Analysis</a:t>
            </a:r>
          </a:p>
        </p:txBody>
      </p:sp>
      <p:sp>
        <p:nvSpPr>
          <p:cNvPr id="3" name="Content Placeholder 2"/>
          <p:cNvSpPr>
            <a:spLocks noGrp="1"/>
          </p:cNvSpPr>
          <p:nvPr>
            <p:ph idx="1"/>
          </p:nvPr>
        </p:nvSpPr>
        <p:spPr/>
        <p:txBody>
          <a:bodyPr>
            <a:normAutofit fontScale="95000"/>
          </a:bodyPr>
          <a:lstStyle/>
          <a:p>
            <a:pPr marL="0" indent="0">
              <a:buNone/>
            </a:pPr>
            <a:r>
              <a:rPr lang="en-US" sz="2000" dirty="0"/>
              <a:t>The factors we’ve identified encompass a wide range of variables, both atmospheric and pollutant-related, which can significantly influence CO2 emissions. The relevance of each factor is discussed briefly below:</a:t>
            </a:r>
          </a:p>
          <a:p>
            <a:r>
              <a:rPr lang="en-US" sz="2000" dirty="0"/>
              <a:t>Sulfur Dioxide (SO2)</a:t>
            </a:r>
          </a:p>
          <a:p>
            <a:r>
              <a:rPr lang="en-US" sz="2000" dirty="0"/>
              <a:t>Carbon Monoxide (CO)</a:t>
            </a:r>
          </a:p>
          <a:p>
            <a:r>
              <a:rPr lang="en-US" sz="2000" dirty="0"/>
              <a:t>Nitrogen Dioxide (NO2)</a:t>
            </a:r>
          </a:p>
          <a:p>
            <a:r>
              <a:rPr lang="en-US" sz="2000" dirty="0"/>
              <a:t>Formaldehyde</a:t>
            </a:r>
          </a:p>
          <a:p>
            <a:r>
              <a:rPr lang="en-US" sz="2000" dirty="0"/>
              <a:t>Aerosol Content</a:t>
            </a:r>
          </a:p>
          <a:p>
            <a:r>
              <a:rPr lang="en-US" sz="2000" dirty="0"/>
              <a:t>Ozone</a:t>
            </a:r>
          </a:p>
          <a:p>
            <a:r>
              <a:rPr lang="en-US" sz="2000" dirty="0"/>
              <a:t>Atmospheric Features</a:t>
            </a:r>
          </a:p>
        </p:txBody>
      </p:sp>
      <p:sp>
        <p:nvSpPr>
          <p:cNvPr id="4" name="Slide Number Placeholder 3"/>
          <p:cNvSpPr>
            <a:spLocks noGrp="1"/>
          </p:cNvSpPr>
          <p:nvPr>
            <p:ph type="sldNum" sz="quarter" idx="12"/>
          </p:nvPr>
        </p:nvSpPr>
        <p:spPr/>
        <p:txBody>
          <a:bodyPr/>
          <a:lstStyle/>
          <a:p>
            <a:fld id="{B3561BA9-CDCF-4958-B8AB-66F3BF063E13}" type="slidenum">
              <a:rPr lang="en-US" smtClean="0"/>
              <a:t>7</a:t>
            </a:fld>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424940" y="1361440"/>
            <a:ext cx="9043035" cy="5054600"/>
          </a:xfrm>
          <a:prstGeom prst="rect">
            <a:avLst/>
          </a:prstGeom>
        </p:spPr>
      </p:pic>
      <p:sp>
        <p:nvSpPr>
          <p:cNvPr id="6" name="Title 1"/>
          <p:cNvSpPr>
            <a:spLocks noGrp="1"/>
          </p:cNvSpPr>
          <p:nvPr/>
        </p:nvSpPr>
        <p:spPr>
          <a:xfrm>
            <a:off x="1696720" y="299720"/>
            <a:ext cx="8263255" cy="841375"/>
          </a:xfrm>
          <a:prstGeom prst="rect">
            <a:avLst/>
          </a:prstGeom>
          <a:ln>
            <a:solidFill>
              <a:schemeClr val="accent1">
                <a:lumMod val="60000"/>
                <a:lumOff val="40000"/>
              </a:schemeClr>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a:solidFill>
                  <a:schemeClr val="accent1"/>
                </a:solidFill>
                <a:effectLst>
                  <a:outerShdw blurRad="38100" dist="25400" dir="5400000" algn="ctr" rotWithShape="0">
                    <a:srgbClr val="6E747A">
                      <a:alpha val="43000"/>
                    </a:srgbClr>
                  </a:outerShdw>
                </a:effectLst>
                <a:sym typeface="+mn-ea"/>
              </a:rPr>
              <a:t>Project Significance</a:t>
            </a:r>
          </a:p>
        </p:txBody>
      </p:sp>
      <p:sp>
        <p:nvSpPr>
          <p:cNvPr id="7" name="Slide Number Placeholder 6"/>
          <p:cNvSpPr>
            <a:spLocks noGrp="1"/>
          </p:cNvSpPr>
          <p:nvPr>
            <p:ph type="sldNum" sz="quarter" idx="12"/>
          </p:nvPr>
        </p:nvSpPr>
        <p:spPr/>
        <p:txBody>
          <a:bodyPr/>
          <a:lstStyle/>
          <a:p>
            <a:fld id="{B3561BA9-CDCF-4958-B8AB-66F3BF063E13}" type="slidenum">
              <a:rPr lang="en-US" smtClean="0"/>
              <a:t>8</a:t>
            </a:fld>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03885" y="2157730"/>
            <a:ext cx="5549900" cy="3451860"/>
          </a:xfrm>
          <a:prstGeom prst="rect">
            <a:avLst/>
          </a:prstGeom>
        </p:spPr>
      </p:pic>
      <p:sp>
        <p:nvSpPr>
          <p:cNvPr id="4" name="Text Box 3"/>
          <p:cNvSpPr txBox="1"/>
          <p:nvPr/>
        </p:nvSpPr>
        <p:spPr>
          <a:xfrm>
            <a:off x="6984365" y="2157730"/>
            <a:ext cx="4424045" cy="3138170"/>
          </a:xfrm>
          <a:prstGeom prst="rect">
            <a:avLst/>
          </a:prstGeom>
          <a:noFill/>
        </p:spPr>
        <p:txBody>
          <a:bodyPr wrap="square" rtlCol="0">
            <a:spAutoFit/>
          </a:bodyPr>
          <a:lstStyle/>
          <a:p>
            <a:r>
              <a:rPr lang="en-US"/>
              <a:t>Examination of yearly emissions reveals a correlation between the emission volume and the years. Notably, the analysis identifies 2020 as the year with the lowest emissions, a phenomenon attributed to the widespread impact of COVID-19. The decrease in human activities and the temporary shutdown of major factories during that year contributed to this notable decline in emissions.</a:t>
            </a:r>
          </a:p>
        </p:txBody>
      </p:sp>
      <p:sp>
        <p:nvSpPr>
          <p:cNvPr id="3" name="Title 2"/>
          <p:cNvSpPr>
            <a:spLocks noGrp="1"/>
          </p:cNvSpPr>
          <p:nvPr>
            <p:ph type="title"/>
          </p:nvPr>
        </p:nvSpPr>
        <p:spPr>
          <a:xfrm>
            <a:off x="1829435" y="455295"/>
            <a:ext cx="9071610" cy="996315"/>
          </a:xfrm>
          <a:ln>
            <a:solidFill>
              <a:schemeClr val="accent1">
                <a:lumMod val="60000"/>
                <a:lumOff val="40000"/>
              </a:schemeClr>
            </a:solidFill>
          </a:ln>
        </p:spPr>
        <p:txBody>
          <a:bodyPr/>
          <a:lstStyle/>
          <a:p>
            <a:pPr algn="ctr"/>
            <a:r>
              <a:rPr lang="en-US" sz="3600" dirty="0">
                <a:solidFill>
                  <a:schemeClr val="accent1"/>
                </a:solidFill>
                <a:effectLst>
                  <a:outerShdw blurRad="38100" dist="25400" dir="5400000" algn="ctr" rotWithShape="0">
                    <a:srgbClr val="6E747A">
                      <a:alpha val="43000"/>
                    </a:srgbClr>
                  </a:outerShdw>
                </a:effectLst>
                <a:sym typeface="+mn-ea"/>
              </a:rPr>
              <a:t>Yearly Emission Trend</a:t>
            </a:r>
          </a:p>
        </p:txBody>
      </p:sp>
      <p:sp>
        <p:nvSpPr>
          <p:cNvPr id="5" name="Slide Number Placeholder 4"/>
          <p:cNvSpPr>
            <a:spLocks noGrp="1"/>
          </p:cNvSpPr>
          <p:nvPr>
            <p:ph type="sldNum" sz="quarter" idx="12"/>
          </p:nvPr>
        </p:nvSpPr>
        <p:spPr/>
        <p:txBody>
          <a:bodyPr/>
          <a:lstStyle/>
          <a:p>
            <a:fld id="{B3561BA9-CDCF-4958-B8AB-66F3BF063E13}" type="slidenum">
              <a:rPr lang="en-US" smtClean="0"/>
              <a:t>9</a:t>
            </a:fld>
            <a:endParaRPr lang="en-US"/>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UNIT_TABLE_BEAUTIFY" val="smartTable{353f0dd0-3eea-4d6f-a756-2a0a3c22930d}"/>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1136</TotalTime>
  <Words>1399</Words>
  <Application>Microsoft Macintosh PowerPoint</Application>
  <PresentationFormat>Widescreen</PresentationFormat>
  <Paragraphs>123</Paragraphs>
  <Slides>19</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19</vt:i4>
      </vt:variant>
    </vt:vector>
  </HeadingPairs>
  <TitlesOfParts>
    <vt:vector size="23" baseType="lpstr">
      <vt:lpstr>Arial</vt:lpstr>
      <vt:lpstr>Calibri</vt:lpstr>
      <vt:lpstr>Calibri Light</vt:lpstr>
      <vt:lpstr>Office Theme</vt:lpstr>
      <vt:lpstr>CO2 EMISSION IN RWANDA</vt:lpstr>
      <vt:lpstr>PowerPoint Presentation</vt:lpstr>
      <vt:lpstr>PROJECT OVERVIEW</vt:lpstr>
      <vt:lpstr>Project Overview</vt:lpstr>
      <vt:lpstr>PowerPoint Presentation</vt:lpstr>
      <vt:lpstr>METHODOLOGY</vt:lpstr>
      <vt:lpstr>Preliminary Feature Analysis</vt:lpstr>
      <vt:lpstr>PowerPoint Presentation</vt:lpstr>
      <vt:lpstr>Yearly Emission Trend</vt:lpstr>
      <vt:lpstr>PowerPoint Presentation</vt:lpstr>
      <vt:lpstr>PowerPoint Presentation</vt:lpstr>
      <vt:lpstr>PowerPoint Presentation</vt:lpstr>
      <vt:lpstr>PowerPoint Presentation</vt:lpstr>
      <vt:lpstr>MODEL EVALUATION</vt:lpstr>
      <vt:lpstr>PowerPoint Presentation</vt:lpstr>
      <vt:lpstr>MODEL PREDICTION </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WPP Presentation</dc:title>
  <dc:creator>peter</dc:creator>
  <cp:lastModifiedBy>Oviemuno Peter Utomakili</cp:lastModifiedBy>
  <cp:revision>22</cp:revision>
  <dcterms:created xsi:type="dcterms:W3CDTF">2023-11-30T15:24:44Z</dcterms:created>
  <dcterms:modified xsi:type="dcterms:W3CDTF">2023-12-01T11:43:33Z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1033-3.1.1.5096</vt:lpwstr>
  </property>
</Properties>
</file>